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333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330" r:id="rId20"/>
    <p:sldId id="331" r:id="rId21"/>
    <p:sldId id="332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66" d="100"/>
          <a:sy n="66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381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FBF62C-7294-4C77-8E8C-1930BAB48B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92E9B-DAA0-40B1-860B-D65CAB593962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95B3DC-5BF3-4319-8ECA-F08BDEEB1F8E}" type="slidenum">
              <a:rPr lang="en-US"/>
              <a:pPr/>
              <a:t>11</a:t>
            </a:fld>
            <a:endParaRPr lang="en-US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BD397-09B5-4660-BCD9-340BFABB83CE}" type="slidenum">
              <a:rPr lang="en-US"/>
              <a:pPr/>
              <a:t>12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F0772-32CE-4476-88D9-3C786E611359}" type="slidenum">
              <a:rPr lang="en-US"/>
              <a:pPr/>
              <a:t>13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0A429-79C2-4AAE-9BD4-631AD92CFEF0}" type="slidenum">
              <a:rPr lang="en-US"/>
              <a:pPr/>
              <a:t>14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CD938-17FA-4BE1-93B6-7F6C9DE01255}" type="slidenum">
              <a:rPr lang="en-US"/>
              <a:pPr/>
              <a:t>15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7B1D65-105C-4C82-B61E-A9693AF1340D}" type="slidenum">
              <a:rPr lang="en-US"/>
              <a:pPr/>
              <a:t>16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017A6-49A8-43DB-B957-C0244A32778F}" type="slidenum">
              <a:rPr lang="en-US"/>
              <a:pPr/>
              <a:t>17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F7D147-37C1-4EB2-8F1C-6687BE8724DB}" type="slidenum">
              <a:rPr lang="en-US"/>
              <a:pPr/>
              <a:t>18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82733-0A97-42C3-8275-A88E9916A9A7}" type="slidenum">
              <a:rPr lang="en-US"/>
              <a:pPr/>
              <a:t>3</a:t>
            </a:fld>
            <a:endParaRPr lang="en-US"/>
          </a:p>
        </p:txBody>
      </p:sp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0F1271-2EA8-458A-A199-7D9A71382E26}" type="slidenum">
              <a:rPr lang="en-US"/>
              <a:pPr/>
              <a:t>22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06192-D4AF-4D64-8B7F-CCF28672CC15}" type="slidenum">
              <a:rPr lang="en-US"/>
              <a:pPr/>
              <a:t>23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3C8318-D9F2-4F73-B5BE-56FE8ED80533}" type="slidenum">
              <a:rPr lang="en-US"/>
              <a:pPr/>
              <a:t>24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02FD2-DEFA-475B-B6BF-980B33C3BEF8}" type="slidenum">
              <a:rPr lang="en-US"/>
              <a:pPr/>
              <a:t>25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6F926C-37C3-4015-8068-EC2621247B16}" type="slidenum">
              <a:rPr lang="en-US"/>
              <a:pPr/>
              <a:t>26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F353F3-8CB0-4AFA-B47E-CDAA08148C91}" type="slidenum">
              <a:rPr lang="en-US"/>
              <a:pPr/>
              <a:t>27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9EE815-AA66-4474-89B6-A95BB9C7E4D7}" type="slidenum">
              <a:rPr lang="en-US"/>
              <a:pPr/>
              <a:t>28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C45EA-191C-490C-A25C-AEBC0DA3FA03}" type="slidenum">
              <a:rPr lang="en-US"/>
              <a:pPr/>
              <a:t>29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4B2C9D-948A-4DDC-B165-E1C3CD322469}" type="slidenum">
              <a:rPr lang="en-US"/>
              <a:pPr/>
              <a:t>30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C9ABD-69CB-476A-AF7D-D1346B8BF8C0}" type="slidenum">
              <a:rPr lang="en-US"/>
              <a:pPr/>
              <a:t>4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22192-3ECD-4CF0-A673-61354FCD7718}" type="slidenum">
              <a:rPr lang="en-US"/>
              <a:pPr/>
              <a:t>31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81B15A-38F8-446A-8F57-60C5EA66AD41}" type="slidenum">
              <a:rPr lang="en-US"/>
              <a:pPr/>
              <a:t>32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D1404-E907-4310-B86D-8B4D9D490A60}" type="slidenum">
              <a:rPr lang="en-US"/>
              <a:pPr/>
              <a:t>33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0D1797-8125-4C29-92D0-9A5DE864FAC0}" type="slidenum">
              <a:rPr lang="en-US"/>
              <a:pPr/>
              <a:t>34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3BF8DA-22A1-45C0-AC19-EC4730643952}" type="slidenum">
              <a:rPr lang="en-US"/>
              <a:pPr/>
              <a:t>35</a:t>
            </a:fld>
            <a:endParaRPr lang="en-US"/>
          </a:p>
        </p:txBody>
      </p:sp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93DF22-640A-4F2E-9C9A-9A0FC180C7CC}" type="slidenum">
              <a:rPr lang="en-US"/>
              <a:pPr/>
              <a:t>36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33660F-CAC6-42A0-854F-C6DC651FB4EA}" type="slidenum">
              <a:rPr lang="en-US"/>
              <a:pPr/>
              <a:t>5</a:t>
            </a:fld>
            <a:endParaRPr lang="en-US"/>
          </a:p>
        </p:txBody>
      </p:sp>
      <p:sp>
        <p:nvSpPr>
          <p:cNvPr id="90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DEAB5-64CD-4DDF-8322-DEB16A83D5D0}" type="slidenum">
              <a:rPr lang="en-US"/>
              <a:pPr/>
              <a:t>6</a:t>
            </a:fld>
            <a:endParaRPr lang="en-US"/>
          </a:p>
        </p:txBody>
      </p:sp>
      <p:sp>
        <p:nvSpPr>
          <p:cNvPr id="90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63326-7820-4885-AA2F-9D0C69574E41}" type="slidenum">
              <a:rPr lang="en-US"/>
              <a:pPr/>
              <a:t>7</a:t>
            </a:fld>
            <a:endParaRPr lang="en-US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FF18F-522E-45B5-A883-3CEE499B90AD}" type="slidenum">
              <a:rPr lang="en-US"/>
              <a:pPr/>
              <a:t>8</a:t>
            </a:fld>
            <a:endParaRPr lang="en-US"/>
          </a:p>
        </p:txBody>
      </p:sp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3DD54-38BB-404F-843D-E583480A2D72}" type="slidenum">
              <a:rPr lang="en-US"/>
              <a:pPr/>
              <a:t>9</a:t>
            </a:fld>
            <a:endParaRPr lang="en-US"/>
          </a:p>
        </p:txBody>
      </p:sp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73E1A-9FCD-4E37-AC76-5F50231F5CC7}" type="slidenum">
              <a:rPr lang="en-US"/>
              <a:pPr/>
              <a:t>10</a:t>
            </a:fld>
            <a:endParaRPr 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417B-6387-465F-B7F0-82E26E3A6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F6AA5-10CC-485D-B287-26BE9326D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6BE60-7168-4F4A-A8B5-E077D40DA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401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9892326-BE1C-45C0-A725-52F3F590E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80989-FBCF-45A0-A21D-8E3CE7FA4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62FC8-C13B-4361-91BB-63752BD061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B6D15-D386-4B49-B466-60F264BB2C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041B-CBB7-4EFE-A06D-0E7234343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3DFA2-51D2-436B-AFBB-ADDD04F7D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938E7-F856-4D04-B533-989AAB39E7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79C1C-1482-4390-90A3-304B9100E8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7D84D-478C-4890-ABDA-A3E9DD571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401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7E0A60A-3E1C-41A3-B866-EABFD07558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0114"/>
            <a:ext cx="7772400" cy="1291772"/>
          </a:xfrm>
        </p:spPr>
        <p:txBody>
          <a:bodyPr/>
          <a:lstStyle/>
          <a:p>
            <a:pPr algn="ctr"/>
            <a:r>
              <a:rPr lang="sr-Cyrl-C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</a:t>
            </a:r>
            <a:br>
              <a:rPr lang="sr-Cyrl-C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СТУДИЈЕ ФАРМАЦИЈЕ</a:t>
            </a: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4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И16 ОБРАДА РЕЗУЛТАТА МЕРЕЊА</a:t>
            </a:r>
            <a:r>
              <a:rPr lang="en-US" sz="24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519886" cy="1752600"/>
          </a:xfrm>
        </p:spPr>
        <p:txBody>
          <a:bodyPr/>
          <a:lstStyle/>
          <a:p>
            <a:r>
              <a:rPr lang="sr-Cyrl-RS" b="1" dirty="0" smtClean="0"/>
              <a:t>Предавање 4 – Уводна разматрања. Врсте грешака. Апсолутна и релативна грешка.</a:t>
            </a:r>
          </a:p>
          <a:p>
            <a:endParaRPr lang="sr-Cyrl-RS" dirty="0" smtClean="0"/>
          </a:p>
          <a:p>
            <a:r>
              <a:rPr lang="sr-Cyrl-RS" sz="2400" dirty="0" smtClean="0"/>
              <a:t>                                                     Доц. Др Ксенија Вучићевић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8738" y="0"/>
            <a:ext cx="14065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69F-644F-4C58-B986-069E525AA116}" type="slidenum">
              <a:rPr lang="en-US"/>
              <a:pPr/>
              <a:t>10</a:t>
            </a:fld>
            <a:endParaRPr lang="en-US"/>
          </a:p>
        </p:txBody>
      </p:sp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лучајна промен</a:t>
            </a:r>
            <a:r>
              <a:rPr lang="sr-Cyrl-CS" smtClean="0"/>
              <a:t>љива</a:t>
            </a:r>
            <a:endParaRPr lang="sr-Latn-CS"/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Случајни догађаји</a:t>
            </a:r>
            <a:r>
              <a:rPr lang="sr-Cyrl-CS" smtClean="0"/>
              <a:t>, </a:t>
            </a:r>
            <a:r>
              <a:rPr lang="en-GB" smtClean="0"/>
              <a:t>односно њихови исходи могу</a:t>
            </a:r>
            <a:endParaRPr lang="sr-Cyrl-RS" smtClean="0"/>
          </a:p>
          <a:p>
            <a:pPr lvl="1"/>
            <a:r>
              <a:rPr lang="en-GB" smtClean="0"/>
              <a:t>али не морају, да се изразе бројчаним величинама</a:t>
            </a:r>
            <a:endParaRPr lang="sr-Cyrl-RS" smtClean="0"/>
          </a:p>
          <a:p>
            <a:r>
              <a:rPr lang="en-GB" smtClean="0"/>
              <a:t>Нас ће</a:t>
            </a:r>
            <a:r>
              <a:rPr lang="sr-Cyrl-RS" smtClean="0"/>
              <a:t> </a:t>
            </a:r>
            <a:r>
              <a:rPr lang="en-GB" smtClean="0"/>
              <a:t>занимати само такви случајни догађај</a:t>
            </a:r>
            <a:r>
              <a:rPr lang="sr-Cyrl-CS" smtClean="0"/>
              <a:t>и</a:t>
            </a:r>
            <a:r>
              <a:rPr lang="en-GB" smtClean="0"/>
              <a:t> чији исходи се изражавају бројевима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5DE8A-071D-489E-B75C-26A4AF985000}" type="slidenum">
              <a:rPr lang="en-US"/>
              <a:pPr/>
              <a:t>11</a:t>
            </a:fld>
            <a:endParaRPr lang="en-US"/>
          </a:p>
        </p:txBody>
      </p:sp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лучајна промен</a:t>
            </a:r>
            <a:r>
              <a:rPr lang="sr-Cyrl-CS" smtClean="0"/>
              <a:t>љива</a:t>
            </a:r>
            <a:endParaRPr lang="sr-Latn-CS"/>
          </a:p>
        </p:txBody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лучајним догађајима са небројчаним исходима лако можемо придружити одговарајућу случајну променљиву</a:t>
            </a:r>
            <a:endParaRPr lang="sr-Cyrl-RS" smtClean="0"/>
          </a:p>
          <a:p>
            <a:r>
              <a:rPr lang="sr-Cyrl-RS" smtClean="0"/>
              <a:t>А</a:t>
            </a:r>
            <a:r>
              <a:rPr lang="en-GB" smtClean="0"/>
              <a:t>ко је догађај који посматрамо порођај, а исход који нас занима пол детета</a:t>
            </a:r>
            <a:endParaRPr lang="sr-Cyrl-RS" smtClean="0"/>
          </a:p>
          <a:p>
            <a:pPr lvl="1"/>
            <a:r>
              <a:rPr lang="en-GB" smtClean="0"/>
              <a:t>исходу </a:t>
            </a:r>
            <a:r>
              <a:rPr lang="sr-Cyrl-CS" smtClean="0"/>
              <a:t>„</a:t>
            </a:r>
            <a:r>
              <a:rPr lang="en-GB" smtClean="0"/>
              <a:t>женска беба</a:t>
            </a:r>
            <a:r>
              <a:rPr lang="sr-Cyrl-CS" smtClean="0"/>
              <a:t>“ </a:t>
            </a:r>
            <a:r>
              <a:rPr lang="en-GB" smtClean="0"/>
              <a:t>можемо п</a:t>
            </a:r>
            <a:r>
              <a:rPr lang="sr-Cyrl-CS" smtClean="0"/>
              <a:t>ри</a:t>
            </a:r>
            <a:r>
              <a:rPr lang="en-GB" smtClean="0"/>
              <a:t>дружити број +1, </a:t>
            </a:r>
            <a:endParaRPr lang="sr-Cyrl-RS" smtClean="0"/>
          </a:p>
          <a:p>
            <a:pPr lvl="1"/>
            <a:r>
              <a:rPr lang="en-GB" smtClean="0"/>
              <a:t>а исходу </a:t>
            </a:r>
            <a:r>
              <a:rPr lang="sr-Cyrl-CS" smtClean="0"/>
              <a:t>„</a:t>
            </a:r>
            <a:r>
              <a:rPr lang="en-GB" smtClean="0"/>
              <a:t>мушка беба" број -1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936E-4400-46F1-A4E8-A88E0C6545E8}" type="slidenum">
              <a:rPr lang="en-US"/>
              <a:pPr/>
              <a:t>12</a:t>
            </a:fld>
            <a:endParaRPr lang="en-US"/>
          </a:p>
        </p:txBody>
      </p:sp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лучајна промен</a:t>
            </a:r>
            <a:r>
              <a:rPr lang="sr-Cyrl-CS" smtClean="0"/>
              <a:t>љива</a:t>
            </a:r>
            <a:endParaRPr lang="sr-Latn-CS"/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600" smtClean="0"/>
              <a:t>А</a:t>
            </a:r>
            <a:r>
              <a:rPr lang="sr-Latn-CS" sz="2600" smtClean="0"/>
              <a:t>ко бацимо новчић он падне на главу или на писмо</a:t>
            </a:r>
            <a:endParaRPr lang="sr-Cyrl-CS" sz="2600" smtClean="0"/>
          </a:p>
          <a:p>
            <a:r>
              <a:rPr lang="sr-Latn-CS" sz="2600" smtClean="0"/>
              <a:t>Број глава који би могао да </a:t>
            </a:r>
            <a:r>
              <a:rPr lang="sr-Cyrl-CS" sz="2600" smtClean="0"/>
              <a:t>настане </a:t>
            </a:r>
            <a:r>
              <a:rPr lang="sr-Latn-CS" sz="2600" smtClean="0"/>
              <a:t>у неколико бацања новчића зове се случајна променљива</a:t>
            </a:r>
            <a:r>
              <a:rPr lang="sr-Cyrl-CS" sz="2600" smtClean="0"/>
              <a:t> (</a:t>
            </a:r>
            <a:r>
              <a:rPr lang="sr-Latn-CS" sz="2600" i="1" smtClean="0"/>
              <a:t>random variable</a:t>
            </a:r>
            <a:r>
              <a:rPr lang="sr-Cyrl-CS" sz="2600" smtClean="0"/>
              <a:t>)</a:t>
            </a:r>
          </a:p>
          <a:p>
            <a:pPr lvl="1"/>
            <a:r>
              <a:rPr lang="sr-Latn-CS" sz="2400" smtClean="0"/>
              <a:t>променљива која може да добије више од једне вредности у датим вероватноћама. </a:t>
            </a:r>
            <a:endParaRPr lang="sr-Cyrl-CS" sz="2400" smtClean="0"/>
          </a:p>
          <a:p>
            <a:r>
              <a:rPr lang="sr-Latn-CS" sz="2600" smtClean="0"/>
              <a:t>Mо</a:t>
            </a:r>
            <a:r>
              <a:rPr lang="sr-Cyrl-CS" sz="2600" smtClean="0"/>
              <a:t>ж</a:t>
            </a:r>
            <a:r>
              <a:rPr lang="sr-Latn-CS" sz="2600" smtClean="0"/>
              <a:t>емо да испитујемо слу</a:t>
            </a:r>
            <a:r>
              <a:rPr lang="sr-Cyrl-CS" sz="2600" smtClean="0"/>
              <a:t>ч</a:t>
            </a:r>
            <a:r>
              <a:rPr lang="sr-Latn-CS" sz="2600" smtClean="0"/>
              <a:t>ајне променљиве као </a:t>
            </a:r>
            <a:r>
              <a:rPr lang="sr-Cyrl-CS" sz="2600" smtClean="0"/>
              <a:t>ш</a:t>
            </a:r>
            <a:r>
              <a:rPr lang="sr-Latn-CS" sz="2600" smtClean="0"/>
              <a:t>то су </a:t>
            </a:r>
            <a:endParaRPr lang="sr-Cyrl-CS" sz="2600" smtClean="0"/>
          </a:p>
          <a:p>
            <a:pPr lvl="1"/>
            <a:r>
              <a:rPr lang="sr-Latn-CS" sz="2400" smtClean="0"/>
              <a:t>број шестица у датом броју бацања, </a:t>
            </a:r>
            <a:endParaRPr lang="sr-Cyrl-CS" sz="2400" smtClean="0"/>
          </a:p>
          <a:p>
            <a:pPr lvl="1"/>
            <a:r>
              <a:rPr lang="sr-Latn-CS" sz="2400" smtClean="0"/>
              <a:t>број бацања пре прве шестице</a:t>
            </a:r>
            <a:r>
              <a:rPr lang="sr-Cyrl-RS" sz="2400" smtClean="0"/>
              <a:t>, ...</a:t>
            </a:r>
            <a:endParaRPr lang="sr-Cyrl-CS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0B4E-AEF2-4A7E-A91F-33B8C45111FD}" type="slidenum">
              <a:rPr lang="en-US"/>
              <a:pPr/>
              <a:t>13</a:t>
            </a:fld>
            <a:endParaRPr lang="en-US"/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лучајна промен</a:t>
            </a:r>
            <a:r>
              <a:rPr lang="sr-Cyrl-CS" smtClean="0"/>
              <a:t>љива</a:t>
            </a:r>
            <a:endParaRPr lang="sr-Latn-CS"/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Лекар</a:t>
            </a:r>
            <a:r>
              <a:rPr lang="sr-Cyrl-CS" smtClean="0"/>
              <a:t>и</a:t>
            </a:r>
            <a:r>
              <a:rPr lang="en-GB" smtClean="0"/>
              <a:t> данас могу утврдити пол детета док је још у мајчиној утроби и </a:t>
            </a:r>
            <a:endParaRPr lang="sr-Cyrl-RS" smtClean="0"/>
          </a:p>
          <a:p>
            <a:pPr lvl="1"/>
            <a:r>
              <a:rPr lang="en-GB" smtClean="0"/>
              <a:t>онда он за родитеље (ако им лекар саопшти тај податак) није случајан</a:t>
            </a:r>
            <a:endParaRPr lang="sr-Cyrl-RS" smtClean="0"/>
          </a:p>
          <a:p>
            <a:r>
              <a:rPr lang="sr-Cyrl-RS" smtClean="0"/>
              <a:t>А</a:t>
            </a:r>
            <a:r>
              <a:rPr lang="en-GB" smtClean="0"/>
              <a:t>ко се то не учини, онда пол детета сазнајемо приликом рођења и </a:t>
            </a:r>
            <a:endParaRPr lang="sr-Cyrl-RS" smtClean="0"/>
          </a:p>
          <a:p>
            <a:pPr lvl="1"/>
            <a:r>
              <a:rPr lang="en-GB" smtClean="0"/>
              <a:t>то је за родитеље "случајна промен</a:t>
            </a:r>
            <a:r>
              <a:rPr lang="sr-Cyrl-CS" smtClean="0"/>
              <a:t>љива“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152D-98B4-40FE-9DE8-C22A6173D5C2}" type="slidenum">
              <a:rPr lang="en-US"/>
              <a:pPr/>
              <a:t>14</a:t>
            </a:fld>
            <a:endParaRPr lang="en-US"/>
          </a:p>
        </p:txBody>
      </p:sp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лучајна промен</a:t>
            </a:r>
            <a:r>
              <a:rPr lang="sr-Cyrl-CS" smtClean="0"/>
              <a:t>љива</a:t>
            </a:r>
            <a:endParaRPr lang="sr-Latn-CS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Сусрет младића и девојке може бити случајан дога</a:t>
            </a:r>
            <a:r>
              <a:rPr lang="sr-Cyrl-CS" smtClean="0"/>
              <a:t>ђај</a:t>
            </a:r>
            <a:r>
              <a:rPr lang="en-GB" smtClean="0"/>
              <a:t> са различитим исходима</a:t>
            </a:r>
            <a:endParaRPr lang="sr-Cyrl-RS" smtClean="0"/>
          </a:p>
          <a:p>
            <a:r>
              <a:rPr lang="sr-Cyrl-RS" smtClean="0"/>
              <a:t>Т</a:t>
            </a:r>
            <a:r>
              <a:rPr lang="en-GB" smtClean="0"/>
              <a:t>аквом догађају би било тешко придружити случајну променљиву</a:t>
            </a:r>
            <a:endParaRPr lang="en-US" smtClean="0"/>
          </a:p>
          <a:p>
            <a:r>
              <a:rPr lang="en-GB" b="1" i="1" smtClean="0"/>
              <a:t>Резултат било каквог мерења можемо сматрати случајном променљивом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2F22-0EC5-4C25-9B28-D8B1B0FB465A}" type="slidenum">
              <a:rPr lang="en-US"/>
              <a:pPr/>
              <a:t>15</a:t>
            </a:fld>
            <a:endParaRPr lang="en-US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 smtClean="0"/>
              <a:t>Пример</a:t>
            </a:r>
            <a:r>
              <a:rPr lang="en-GB" i="1" smtClean="0"/>
              <a:t> 2</a:t>
            </a:r>
            <a:r>
              <a:rPr lang="en-GB" smtClean="0"/>
              <a:t>. </a:t>
            </a:r>
            <a:endParaRPr lang="sr-Latn-CS"/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М</a:t>
            </a:r>
            <a:r>
              <a:rPr lang="sr-Cyrl-CS" smtClean="0"/>
              <a:t>е</a:t>
            </a:r>
            <a:r>
              <a:rPr lang="en-GB" smtClean="0"/>
              <a:t>ри се принос неког препарата који хемичар треба да синтетизује</a:t>
            </a:r>
            <a:r>
              <a:rPr lang="sr-Cyrl-RS" smtClean="0"/>
              <a:t> у </a:t>
            </a:r>
            <a:r>
              <a:rPr lang="en-GB" smtClean="0"/>
              <a:t>процентима</a:t>
            </a:r>
            <a:endParaRPr lang="sr-Cyrl-RS" smtClean="0"/>
          </a:p>
          <a:p>
            <a:r>
              <a:rPr lang="en-GB" smtClean="0"/>
              <a:t>Могући исходи мерења су сви бројеви између 0 и 100</a:t>
            </a:r>
            <a:endParaRPr lang="sr-Cyrl-RS" smtClean="0"/>
          </a:p>
          <a:p>
            <a:r>
              <a:rPr lang="sr-Cyrl-RS" smtClean="0"/>
              <a:t>П</a:t>
            </a:r>
            <a:r>
              <a:rPr lang="en-GB" smtClean="0"/>
              <a:t>ринос од 100% </a:t>
            </a:r>
            <a:r>
              <a:rPr lang="sr-Cyrl-RS" smtClean="0"/>
              <a:t>би </a:t>
            </a:r>
            <a:r>
              <a:rPr lang="en-GB" smtClean="0"/>
              <a:t>одговарао ономе</a:t>
            </a:r>
            <a:endParaRPr lang="sr-Cyrl-RS" smtClean="0"/>
          </a:p>
          <a:p>
            <a:pPr lvl="1"/>
            <a:r>
              <a:rPr lang="en-GB" smtClean="0"/>
              <a:t>што предвиђа теорија</a:t>
            </a:r>
            <a:endParaRPr lang="sr-Cyrl-RS" smtClean="0"/>
          </a:p>
          <a:p>
            <a:pPr lvl="1"/>
            <a:r>
              <a:rPr lang="en-GB" smtClean="0"/>
              <a:t>што се у стварности никада не добија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A86C-FE24-4AED-9070-FE1A6AF4A1A9}" type="slidenum">
              <a:rPr lang="en-US"/>
              <a:pPr/>
              <a:t>16</a:t>
            </a:fld>
            <a:endParaRPr lang="en-US"/>
          </a:p>
        </p:txBody>
      </p:sp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 smtClean="0"/>
              <a:t>Пример</a:t>
            </a:r>
            <a:r>
              <a:rPr lang="en-GB" i="1" smtClean="0"/>
              <a:t> 2</a:t>
            </a:r>
            <a:r>
              <a:rPr lang="en-GB" smtClean="0"/>
              <a:t>. </a:t>
            </a:r>
            <a:endParaRPr lang="sr-Latn-CS"/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У једном конкретном случају </a:t>
            </a:r>
            <a:endParaRPr lang="sr-Cyrl-RS" smtClean="0"/>
          </a:p>
          <a:p>
            <a:pPr lvl="1"/>
            <a:r>
              <a:rPr lang="en-GB" smtClean="0"/>
              <a:t>принос може бити 37,2%, </a:t>
            </a:r>
            <a:endParaRPr lang="sr-Cyrl-RS" smtClean="0"/>
          </a:p>
          <a:p>
            <a:pPr lvl="1"/>
            <a:r>
              <a:rPr lang="en-GB" smtClean="0"/>
              <a:t>у другом 87% </a:t>
            </a:r>
            <a:endParaRPr lang="sr-Cyrl-RS" smtClean="0"/>
          </a:p>
          <a:p>
            <a:pPr lvl="1"/>
            <a:r>
              <a:rPr lang="en-GB" smtClean="0"/>
              <a:t>то су случајни догађаји</a:t>
            </a:r>
            <a:endParaRPr lang="sr-Cyrl-RS" smtClean="0"/>
          </a:p>
          <a:p>
            <a:r>
              <a:rPr lang="en-GB" smtClean="0"/>
              <a:t>Код аљкавог хемичара принос може бити и преко 100%</a:t>
            </a:r>
            <a:endParaRPr lang="sr-Cyrl-RS" smtClean="0"/>
          </a:p>
          <a:p>
            <a:r>
              <a:rPr lang="en-GB" smtClean="0"/>
              <a:t>Зашто?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 </a:t>
            </a:r>
            <a:r>
              <a:rPr lang="en-US" dirty="0" smtClean="0"/>
              <a:t>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376-4AC8-4241-8F6A-2988718DECE8}" type="slidenum">
              <a:rPr lang="en-US"/>
              <a:pPr/>
              <a:t>17</a:t>
            </a:fld>
            <a:endParaRPr 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С</a:t>
            </a:r>
            <a:r>
              <a:rPr lang="en-GB" smtClean="0"/>
              <a:t>лучајна промен</a:t>
            </a:r>
            <a:r>
              <a:rPr lang="sr-Cyrl-CS" smtClean="0"/>
              <a:t>љива</a:t>
            </a:r>
            <a:endParaRPr lang="sr-Latn-CS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Случајна променљива може бити дискретна или непрекидна</a:t>
            </a:r>
            <a:endParaRPr lang="sr-Cyrl-RS" smtClean="0"/>
          </a:p>
          <a:p>
            <a:r>
              <a:rPr lang="en-GB" smtClean="0"/>
              <a:t>Ако имамо коначно много исхода или ако су исходи пребројиви, </a:t>
            </a:r>
            <a:endParaRPr lang="sr-Cyrl-RS" smtClean="0"/>
          </a:p>
          <a:p>
            <a:pPr lvl="1"/>
            <a:r>
              <a:rPr lang="en-GB" smtClean="0"/>
              <a:t>случајна променљива је дискретна</a:t>
            </a:r>
            <a:endParaRPr lang="sr-Cyrl-RS" smtClean="0"/>
          </a:p>
          <a:p>
            <a:r>
              <a:rPr lang="en-GB" smtClean="0"/>
              <a:t>Ако се као исходи могу јавити сви бројеви из неког интервала</a:t>
            </a:r>
            <a:endParaRPr lang="sr-Cyrl-RS" smtClean="0"/>
          </a:p>
          <a:p>
            <a:pPr lvl="1"/>
            <a:r>
              <a:rPr lang="en-GB" smtClean="0"/>
              <a:t>случајна променљива је непрекидна 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2A75-D66D-4D25-B24E-FA86A277D2F9}" type="slidenum">
              <a:rPr lang="en-US"/>
              <a:pPr/>
              <a:t>18</a:t>
            </a:fld>
            <a:endParaRPr lang="en-US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 smtClean="0"/>
              <a:t>Пример 3</a:t>
            </a:r>
            <a:r>
              <a:rPr lang="en-GB" smtClean="0"/>
              <a:t>.</a:t>
            </a:r>
            <a:endParaRPr lang="sr-Latn-CS"/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Хемијском анализом концентрације сумпор-диоксида у ваздуху у халама неке фабрике можемо добити следеће резултате:</a:t>
            </a:r>
            <a:endParaRPr lang="en-US" smtClean="0"/>
          </a:p>
          <a:p>
            <a:pPr lvl="1"/>
            <a:r>
              <a:rPr lang="en-GB" smtClean="0"/>
              <a:t>концентрација је у оквиру законом дозвољених граница (мања је од 10),</a:t>
            </a:r>
            <a:endParaRPr lang="sr-Cyrl-RS" smtClean="0"/>
          </a:p>
          <a:p>
            <a:pPr lvl="1"/>
            <a:r>
              <a:rPr lang="en-GB" smtClean="0"/>
              <a:t>концентрација прелази законом дозвољене границе (већа је од 10)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К</a:t>
            </a:r>
            <a:r>
              <a:rPr lang="en-GB" smtClean="0"/>
              <a:t>вантитативне </a:t>
            </a:r>
            <a:r>
              <a:rPr lang="en-GB" dirty="0" err="1" smtClean="0"/>
              <a:t>карактерис</a:t>
            </a:r>
            <a:r>
              <a:rPr lang="sr-Cyrl-CS" dirty="0" smtClean="0"/>
              <a:t>т</a:t>
            </a:r>
            <a:r>
              <a:rPr lang="en-GB" dirty="0" err="1" smtClean="0"/>
              <a:t>ик</a:t>
            </a:r>
            <a:r>
              <a:rPr lang="sr-Cyrl-CS" dirty="0" smtClean="0"/>
              <a:t>е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/>
              <a:t>оболел</a:t>
            </a:r>
            <a:r>
              <a:rPr lang="sr-Cyrl-CS" sz="2000" dirty="0"/>
              <a:t>и</a:t>
            </a:r>
            <a:r>
              <a:rPr lang="en-GB" sz="2000" dirty="0"/>
              <a:t>х, </a:t>
            </a:r>
            <a:endParaRPr lang="sr-Cyrl-RS" sz="2000" dirty="0"/>
          </a:p>
          <a:p>
            <a:pPr lvl="1"/>
            <a:r>
              <a:rPr lang="en-GB" sz="2000" dirty="0" err="1"/>
              <a:t>године</a:t>
            </a:r>
            <a:r>
              <a:rPr lang="en-GB" sz="2000" dirty="0"/>
              <a:t> </a:t>
            </a:r>
            <a:r>
              <a:rPr lang="en-GB" sz="2000" dirty="0" err="1"/>
              <a:t>живота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 err="1"/>
              <a:t>дуж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</a:t>
            </a:r>
            <a:r>
              <a:rPr lang="en-GB" sz="2000" dirty="0" err="1"/>
              <a:t>боловања</a:t>
            </a:r>
            <a:r>
              <a:rPr lang="sr-Cyrl-RS" sz="2000" dirty="0"/>
              <a:t>,</a:t>
            </a:r>
            <a:r>
              <a:rPr lang="en-GB" sz="2000" dirty="0"/>
              <a:t> </a:t>
            </a:r>
            <a:endParaRPr lang="sr-Cyrl-RS" sz="2000" dirty="0"/>
          </a:p>
          <a:p>
            <a:pPr lvl="1"/>
            <a:r>
              <a:rPr lang="en-GB" sz="2000" dirty="0" err="1"/>
              <a:t>температура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 err="1"/>
              <a:t>број</a:t>
            </a:r>
            <a:r>
              <a:rPr lang="en-GB" sz="2000" dirty="0"/>
              <a:t> и </a:t>
            </a:r>
            <a:r>
              <a:rPr lang="en-GB" sz="2000" dirty="0" err="1"/>
              <a:t>дужина</a:t>
            </a:r>
            <a:r>
              <a:rPr lang="en-GB" sz="2000" dirty="0"/>
              <a:t> р</a:t>
            </a:r>
            <a:r>
              <a:rPr lang="sr-Cyrl-CS" sz="2000" dirty="0"/>
              <a:t>е</a:t>
            </a:r>
            <a:r>
              <a:rPr lang="en-GB" sz="2000" dirty="0" err="1"/>
              <a:t>мисија</a:t>
            </a:r>
            <a:r>
              <a:rPr lang="sr-Cyrl-CS" sz="2000" dirty="0"/>
              <a:t>, </a:t>
            </a:r>
          </a:p>
          <a:p>
            <a:pPr lvl="1"/>
            <a:r>
              <a:rPr lang="sr-Cyrl-CS" sz="2000" dirty="0"/>
              <a:t>к</a:t>
            </a:r>
            <a:r>
              <a:rPr lang="en-GB" sz="2000" dirty="0" err="1"/>
              <a:t>ол</a:t>
            </a:r>
            <a:r>
              <a:rPr lang="sr-Cyrl-CS" sz="2000" dirty="0"/>
              <a:t>и</a:t>
            </a:r>
            <a:r>
              <a:rPr lang="en-GB" sz="2000" dirty="0"/>
              <a:t>ч</a:t>
            </a:r>
            <a:r>
              <a:rPr lang="sr-Cyrl-CS" sz="2000" dirty="0"/>
              <a:t>и</a:t>
            </a:r>
            <a:r>
              <a:rPr lang="en-GB" sz="2000" dirty="0"/>
              <a:t>н</a:t>
            </a:r>
            <a:r>
              <a:rPr lang="sr-Cyrl-CS" sz="2000" dirty="0"/>
              <a:t>а</a:t>
            </a:r>
            <a:r>
              <a:rPr lang="en-GB" sz="2000" dirty="0"/>
              <a:t> л</a:t>
            </a:r>
            <a:r>
              <a:rPr lang="sr-Cyrl-CS" sz="2000" dirty="0"/>
              <a:t>и</a:t>
            </a:r>
            <a:r>
              <a:rPr lang="en-GB" sz="2000" dirty="0"/>
              <a:t>п</a:t>
            </a:r>
            <a:r>
              <a:rPr lang="sr-Cyrl-CS" sz="2000" dirty="0"/>
              <a:t>и</a:t>
            </a:r>
            <a:r>
              <a:rPr lang="en-GB" sz="2000" dirty="0" err="1"/>
              <a:t>да</a:t>
            </a:r>
            <a:r>
              <a:rPr lang="en-GB" sz="2000" dirty="0"/>
              <a:t> у с</a:t>
            </a:r>
            <a:r>
              <a:rPr lang="sr-Cyrl-CS" sz="2000" dirty="0"/>
              <a:t>е</a:t>
            </a:r>
            <a:r>
              <a:rPr lang="en-GB" sz="2000" dirty="0" err="1"/>
              <a:t>руму</a:t>
            </a:r>
            <a:r>
              <a:rPr lang="sr-Cyrl-CS" sz="2000" dirty="0"/>
              <a:t>,</a:t>
            </a:r>
            <a:r>
              <a:rPr lang="en-GB" sz="2000" dirty="0"/>
              <a:t> </a:t>
            </a:r>
            <a:endParaRPr lang="sr-Cyrl-RS" sz="2000" dirty="0"/>
          </a:p>
          <a:p>
            <a:pPr lvl="1"/>
            <a:r>
              <a:rPr lang="en-GB" sz="2000" dirty="0" err="1"/>
              <a:t>колич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</a:t>
            </a:r>
            <a:r>
              <a:rPr lang="en-GB" sz="2000" dirty="0" err="1"/>
              <a:t>уреје</a:t>
            </a:r>
            <a:r>
              <a:rPr lang="en-GB" sz="2000" dirty="0"/>
              <a:t> у </a:t>
            </a:r>
            <a:r>
              <a:rPr lang="en-GB" sz="2000" dirty="0" err="1"/>
              <a:t>урину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/>
              <a:t>н</a:t>
            </a:r>
            <a:r>
              <a:rPr lang="sr-Cyrl-CS" sz="2000" dirty="0"/>
              <a:t>и</a:t>
            </a:r>
            <a:r>
              <a:rPr lang="en-GB" sz="2000" dirty="0" err="1"/>
              <a:t>во</a:t>
            </a:r>
            <a:r>
              <a:rPr lang="en-GB" sz="2000" dirty="0"/>
              <a:t> </a:t>
            </a:r>
            <a:r>
              <a:rPr lang="en-GB" sz="2000" dirty="0" err="1"/>
              <a:t>албум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у </a:t>
            </a:r>
            <a:r>
              <a:rPr lang="en-GB" sz="2000" dirty="0" err="1"/>
              <a:t>лик</a:t>
            </a:r>
            <a:r>
              <a:rPr lang="sr-Cyrl-CS" sz="2000" dirty="0"/>
              <a:t>в</a:t>
            </a:r>
            <a:r>
              <a:rPr lang="en-GB" sz="2000" dirty="0" err="1"/>
              <a:t>ору</a:t>
            </a:r>
            <a:r>
              <a:rPr lang="en-GB" sz="2000" dirty="0" smtClean="0"/>
              <a:t>,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еритроцита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фреквенција</a:t>
            </a:r>
            <a:r>
              <a:rPr lang="en-GB" sz="2000" dirty="0" smtClean="0"/>
              <a:t> </a:t>
            </a:r>
            <a:r>
              <a:rPr lang="en-GB" sz="2000" dirty="0" err="1" smtClean="0"/>
              <a:t>пулса</a:t>
            </a:r>
            <a:r>
              <a:rPr lang="en-GB" sz="2000" dirty="0" smtClean="0"/>
              <a:t>,  </a:t>
            </a:r>
            <a:endParaRPr lang="sr-Cyrl-RS" sz="2000" dirty="0" smtClean="0"/>
          </a:p>
          <a:p>
            <a:pPr lvl="1"/>
            <a:r>
              <a:rPr lang="en-GB" sz="2000" dirty="0" smtClean="0"/>
              <a:t>р</a:t>
            </a:r>
            <a:r>
              <a:rPr lang="sr-Cyrl-CS" sz="2000" dirty="0" smtClean="0"/>
              <a:t>е</a:t>
            </a:r>
            <a:r>
              <a:rPr lang="en-GB" sz="2000" dirty="0" smtClean="0"/>
              <a:t>с</a:t>
            </a:r>
            <a:r>
              <a:rPr lang="sr-Cyrl-CS" sz="2000" dirty="0" smtClean="0"/>
              <a:t>п</a:t>
            </a:r>
            <a:r>
              <a:rPr lang="en-GB" sz="2000" dirty="0" err="1" smtClean="0"/>
              <a:t>ираторна</a:t>
            </a:r>
            <a:r>
              <a:rPr lang="en-GB" sz="2000" dirty="0" smtClean="0"/>
              <a:t> </a:t>
            </a:r>
            <a:r>
              <a:rPr lang="en-GB" sz="2000" dirty="0" err="1" smtClean="0"/>
              <a:t>фр</a:t>
            </a:r>
            <a:r>
              <a:rPr lang="sr-Cyrl-CS" sz="2000" dirty="0" smtClean="0"/>
              <a:t>е</a:t>
            </a:r>
            <a:r>
              <a:rPr lang="en-GB" sz="2000" dirty="0" err="1" smtClean="0"/>
              <a:t>квенц</a:t>
            </a:r>
            <a:r>
              <a:rPr lang="sr-Cyrl-CS" sz="2000" dirty="0" smtClean="0"/>
              <a:t>и</a:t>
            </a:r>
            <a:r>
              <a:rPr lang="en-GB" sz="2000" dirty="0" err="1" smtClean="0"/>
              <a:t>ја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endParaRPr lang="sr-Cyrl-RS" sz="2000" dirty="0"/>
          </a:p>
          <a:p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порођаја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кура</a:t>
            </a:r>
            <a:r>
              <a:rPr lang="en-GB" sz="2000" dirty="0" smtClean="0"/>
              <a:t> </a:t>
            </a:r>
            <a:r>
              <a:rPr lang="en-GB" sz="2000" dirty="0" err="1" smtClean="0"/>
              <a:t>терапије</a:t>
            </a:r>
            <a:r>
              <a:rPr lang="sr-Cyrl-R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бактери</a:t>
            </a:r>
            <a:r>
              <a:rPr lang="sr-Cyrl-CS" sz="2000" dirty="0" smtClean="0"/>
              <a:t>ј</a:t>
            </a:r>
            <a:r>
              <a:rPr lang="en-GB" sz="2000" dirty="0" err="1" smtClean="0"/>
              <a:t>ских</a:t>
            </a:r>
            <a:r>
              <a:rPr lang="en-GB" sz="2000" dirty="0" smtClean="0"/>
              <a:t> </a:t>
            </a:r>
            <a:r>
              <a:rPr lang="en-GB" sz="2000" dirty="0" err="1" smtClean="0"/>
              <a:t>колонија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колика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sr-Cyrl-CS" sz="2000" dirty="0" smtClean="0"/>
              <a:t>в</a:t>
            </a:r>
            <a:r>
              <a:rPr lang="en-GB" sz="2000" dirty="0" err="1" smtClean="0"/>
              <a:t>ис</a:t>
            </a:r>
            <a:r>
              <a:rPr lang="sr-Cyrl-CS" sz="2000" dirty="0" smtClean="0"/>
              <a:t>и</a:t>
            </a:r>
            <a:r>
              <a:rPr lang="en-GB" sz="2000" dirty="0" err="1" smtClean="0"/>
              <a:t>на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теж</a:t>
            </a:r>
            <a:r>
              <a:rPr lang="sr-Cyrl-CS" sz="2000" dirty="0" smtClean="0"/>
              <a:t>и</a:t>
            </a:r>
            <a:r>
              <a:rPr lang="en-GB" sz="2000" dirty="0" err="1" smtClean="0"/>
              <a:t>на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крвни</a:t>
            </a:r>
            <a:r>
              <a:rPr lang="en-GB" sz="2000" dirty="0" smtClean="0"/>
              <a:t> </a:t>
            </a:r>
            <a:r>
              <a:rPr lang="en-GB" sz="2000" dirty="0" err="1" smtClean="0"/>
              <a:t>пр</a:t>
            </a:r>
            <a:r>
              <a:rPr lang="sr-Cyrl-CS" sz="2000" dirty="0" smtClean="0"/>
              <a:t>и</a:t>
            </a:r>
            <a:r>
              <a:rPr lang="en-GB" sz="2000" dirty="0" err="1" smtClean="0"/>
              <a:t>тисак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јачина</a:t>
            </a:r>
            <a:r>
              <a:rPr lang="en-GB" sz="2000" dirty="0" smtClean="0"/>
              <a:t> </a:t>
            </a:r>
            <a:r>
              <a:rPr lang="en-GB" sz="2000" dirty="0" err="1" smtClean="0"/>
              <a:t>терапијск</a:t>
            </a:r>
            <a:r>
              <a:rPr lang="sr-Cyrl-CS" sz="2000" dirty="0" smtClean="0"/>
              <a:t>е д</a:t>
            </a:r>
            <a:r>
              <a:rPr lang="en-GB" sz="2000" dirty="0" err="1" smtClean="0"/>
              <a:t>озе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се</a:t>
            </a:r>
            <a:r>
              <a:rPr lang="sr-Cyrl-CS" sz="2000" dirty="0" smtClean="0"/>
              <a:t>д</a:t>
            </a:r>
            <a:r>
              <a:rPr lang="en-GB" sz="2000" dirty="0" err="1" smtClean="0"/>
              <a:t>иментација</a:t>
            </a:r>
            <a:r>
              <a:rPr lang="en-GB" sz="2000" dirty="0" smtClean="0"/>
              <a:t> </a:t>
            </a:r>
            <a:r>
              <a:rPr lang="sr-Cyrl-CS" sz="2000" dirty="0" smtClean="0"/>
              <a:t>е</a:t>
            </a:r>
            <a:r>
              <a:rPr lang="en-GB" sz="2000" dirty="0" err="1" smtClean="0"/>
              <a:t>ритроцита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проценат</a:t>
            </a:r>
            <a:r>
              <a:rPr lang="en-GB" sz="2000" dirty="0" smtClean="0"/>
              <a:t> </a:t>
            </a:r>
            <a:r>
              <a:rPr lang="en-GB" sz="2000" dirty="0" err="1" smtClean="0"/>
              <a:t>ретикулоцита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sr-Cyrl-RS" sz="2000" dirty="0" smtClean="0"/>
              <a:t>...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Предавање</a:t>
            </a:r>
            <a:r>
              <a:rPr lang="en-US" dirty="0"/>
              <a:t> </a:t>
            </a:r>
            <a:r>
              <a:rPr lang="en-US" dirty="0" err="1"/>
              <a:t>бр</a:t>
            </a:r>
            <a:r>
              <a:rPr lang="en-US" dirty="0"/>
              <a:t>. </a:t>
            </a:r>
            <a:r>
              <a:rPr lang="en-US" dirty="0" smtClean="0"/>
              <a:t>1</a:t>
            </a:r>
            <a:r>
              <a:rPr lang="sr-Latn-RS" dirty="0" smtClean="0"/>
              <a:t>3 </a:t>
            </a:r>
            <a:r>
              <a:rPr lang="en-US" dirty="0" smtClean="0"/>
              <a:t>© </a:t>
            </a:r>
            <a:r>
              <a:rPr lang="ru-RU" dirty="0"/>
              <a:t>Факултет медицинских наука Универзитета у 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B44F-8B26-4812-BA9D-57617591778C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Циљ п</a:t>
            </a:r>
            <a:r>
              <a:rPr lang="en-GB" smtClean="0"/>
              <a:t>редмета </a:t>
            </a:r>
            <a:endParaRPr lang="sr-Latn-CS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Д</a:t>
            </a:r>
            <a:r>
              <a:rPr lang="en-GB" dirty="0" smtClean="0"/>
              <a:t>а </a:t>
            </a:r>
            <a:r>
              <a:rPr lang="en-GB" dirty="0" err="1" smtClean="0"/>
              <a:t>из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r>
              <a:rPr lang="en-GB" dirty="0" err="1" smtClean="0"/>
              <a:t>која</a:t>
            </a:r>
            <a:r>
              <a:rPr lang="en-GB" dirty="0" smtClean="0"/>
              <a:t> </a:t>
            </a:r>
            <a:r>
              <a:rPr lang="en-GB" dirty="0" err="1" smtClean="0"/>
              <a:t>врше</a:t>
            </a:r>
            <a:r>
              <a:rPr lang="en-GB" dirty="0" smtClean="0"/>
              <a:t> у </a:t>
            </a:r>
            <a:r>
              <a:rPr lang="en-GB" dirty="0" err="1" smtClean="0"/>
              <a:t>лабораторији</a:t>
            </a:r>
            <a:r>
              <a:rPr lang="en-GB" dirty="0" smtClean="0"/>
              <a:t> </a:t>
            </a:r>
            <a:r>
              <a:rPr lang="en-GB" dirty="0" err="1" smtClean="0"/>
              <a:t>доносе</a:t>
            </a:r>
            <a:r>
              <a:rPr lang="en-GB" dirty="0" smtClean="0"/>
              <a:t> </a:t>
            </a:r>
            <a:r>
              <a:rPr lang="en-GB" dirty="0" err="1" smtClean="0"/>
              <a:t>исправне</a:t>
            </a:r>
            <a:r>
              <a:rPr lang="en-GB" dirty="0" smtClean="0"/>
              <a:t> </a:t>
            </a:r>
            <a:r>
              <a:rPr lang="en-GB" dirty="0" err="1" smtClean="0"/>
              <a:t>закључке</a:t>
            </a:r>
            <a:endParaRPr lang="sr-Cyrl-RS" dirty="0" smtClean="0"/>
          </a:p>
          <a:p>
            <a:r>
              <a:rPr lang="sr-Cyrl-RS" dirty="0" smtClean="0"/>
              <a:t>Д</a:t>
            </a:r>
            <a:r>
              <a:rPr lang="en-GB" dirty="0" smtClean="0"/>
              <a:t>а </a:t>
            </a:r>
            <a:r>
              <a:rPr lang="en-GB" dirty="0" err="1" smtClean="0"/>
              <a:t>своје</a:t>
            </a:r>
            <a:r>
              <a:rPr lang="en-GB" dirty="0" smtClean="0"/>
              <a:t> </a:t>
            </a:r>
            <a:r>
              <a:rPr lang="en-GB" dirty="0" err="1" smtClean="0"/>
              <a:t>резултате</a:t>
            </a:r>
            <a:r>
              <a:rPr lang="en-GB" dirty="0" smtClean="0"/>
              <a:t> </a:t>
            </a:r>
            <a:r>
              <a:rPr lang="en-GB" dirty="0" err="1" smtClean="0"/>
              <a:t>изражавају</a:t>
            </a:r>
            <a:r>
              <a:rPr lang="en-GB" dirty="0" smtClean="0"/>
              <a:t> </a:t>
            </a:r>
            <a:r>
              <a:rPr lang="en-GB" dirty="0" err="1" smtClean="0"/>
              <a:t>на</a:t>
            </a:r>
            <a:r>
              <a:rPr lang="en-GB" dirty="0" smtClean="0"/>
              <a:t> </a:t>
            </a:r>
            <a:r>
              <a:rPr lang="en-GB" dirty="0" err="1" smtClean="0"/>
              <a:t>правилан</a:t>
            </a:r>
            <a:r>
              <a:rPr lang="en-GB" dirty="0" smtClean="0"/>
              <a:t> </a:t>
            </a:r>
            <a:r>
              <a:rPr lang="en-GB" dirty="0" err="1" smtClean="0"/>
              <a:t>начин</a:t>
            </a:r>
            <a:endParaRPr lang="sr-Cyrl-RS" dirty="0" smtClean="0"/>
          </a:p>
          <a:p>
            <a:r>
              <a:rPr lang="sr-Cyrl-RS" dirty="0" smtClean="0"/>
              <a:t>Д</a:t>
            </a:r>
            <a:r>
              <a:rPr lang="en-GB" dirty="0" smtClean="0"/>
              <a:t>а </a:t>
            </a:r>
            <a:r>
              <a:rPr lang="en-GB" dirty="0" err="1" smtClean="0"/>
              <a:t>из</a:t>
            </a:r>
            <a:r>
              <a:rPr lang="en-GB" dirty="0" smtClean="0"/>
              <a:t> </a:t>
            </a:r>
            <a:r>
              <a:rPr lang="en-GB" dirty="0" err="1" smtClean="0"/>
              <a:t>података</a:t>
            </a:r>
            <a:r>
              <a:rPr lang="en-GB" dirty="0" smtClean="0"/>
              <a:t> </a:t>
            </a:r>
            <a:r>
              <a:rPr lang="en-GB" dirty="0" err="1" smtClean="0"/>
              <a:t>до</a:t>
            </a:r>
            <a:r>
              <a:rPr lang="en-GB" dirty="0" smtClean="0"/>
              <a:t> </a:t>
            </a:r>
            <a:r>
              <a:rPr lang="en-GB" dirty="0" err="1" smtClean="0"/>
              <a:t>којих</a:t>
            </a:r>
            <a:r>
              <a:rPr lang="en-GB" dirty="0" smtClean="0"/>
              <a:t> </a:t>
            </a:r>
            <a:r>
              <a:rPr lang="en-GB" dirty="0" err="1" smtClean="0"/>
              <a:t>су</a:t>
            </a:r>
            <a:r>
              <a:rPr lang="en-GB" dirty="0" smtClean="0"/>
              <a:t> </a:t>
            </a:r>
            <a:r>
              <a:rPr lang="en-GB" dirty="0" err="1" smtClean="0"/>
              <a:t>дошли</a:t>
            </a:r>
            <a:r>
              <a:rPr lang="en-GB" dirty="0" smtClean="0"/>
              <a:t> </a:t>
            </a:r>
            <a:r>
              <a:rPr lang="en-GB" dirty="0" err="1" smtClean="0"/>
              <a:t>извуку</a:t>
            </a:r>
            <a:r>
              <a:rPr lang="en-GB" dirty="0" smtClean="0"/>
              <a:t> </a:t>
            </a:r>
            <a:r>
              <a:rPr lang="en-GB" dirty="0" err="1" smtClean="0"/>
              <a:t>што</a:t>
            </a:r>
            <a:r>
              <a:rPr lang="en-GB" dirty="0" smtClean="0"/>
              <a:t> </a:t>
            </a:r>
            <a:r>
              <a:rPr lang="en-GB" dirty="0" err="1" smtClean="0"/>
              <a:t>је</a:t>
            </a:r>
            <a:r>
              <a:rPr lang="en-GB" dirty="0" smtClean="0"/>
              <a:t> </a:t>
            </a:r>
            <a:r>
              <a:rPr lang="en-GB" dirty="0" err="1" smtClean="0"/>
              <a:t>могуће</a:t>
            </a:r>
            <a:r>
              <a:rPr lang="en-GB" dirty="0" smtClean="0"/>
              <a:t> </a:t>
            </a:r>
            <a:r>
              <a:rPr lang="en-GB" dirty="0" err="1" smtClean="0"/>
              <a:t>више</a:t>
            </a:r>
            <a:r>
              <a:rPr lang="en-GB" dirty="0" smtClean="0"/>
              <a:t> </a:t>
            </a:r>
            <a:r>
              <a:rPr lang="en-GB" dirty="0" err="1" smtClean="0"/>
              <a:t>корисних</a:t>
            </a:r>
            <a:r>
              <a:rPr lang="en-GB" dirty="0" smtClean="0"/>
              <a:t> </a:t>
            </a:r>
            <a:r>
              <a:rPr lang="en-GB" dirty="0" err="1" smtClean="0"/>
              <a:t>информација</a:t>
            </a:r>
            <a:endParaRPr lang="sr-Latn-C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Предавање</a:t>
            </a:r>
            <a:r>
              <a:rPr lang="en-US" dirty="0"/>
              <a:t> </a:t>
            </a:r>
            <a:r>
              <a:rPr lang="en-US" dirty="0" err="1"/>
              <a:t>бр</a:t>
            </a:r>
            <a:r>
              <a:rPr lang="en-US" dirty="0"/>
              <a:t>. </a:t>
            </a:r>
            <a:r>
              <a:rPr lang="en-US" dirty="0" smtClean="0"/>
              <a:t>1</a:t>
            </a:r>
            <a:r>
              <a:rPr lang="sr-Latn-RS" dirty="0" smtClean="0"/>
              <a:t>3 </a:t>
            </a:r>
            <a:r>
              <a:rPr lang="en-US" dirty="0" smtClean="0"/>
              <a:t>© </a:t>
            </a:r>
            <a:r>
              <a:rPr lang="ru-RU" dirty="0"/>
              <a:t>Факултет медицинских наука Универзитета у 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20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Дискретне</a:t>
            </a:r>
            <a:r>
              <a:rPr lang="en-GB" smtClean="0"/>
              <a:t> </a:t>
            </a:r>
            <a:r>
              <a:rPr lang="sr-Cyrl-RS" smtClean="0"/>
              <a:t>променљиве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sz="3000" smtClean="0"/>
              <a:t>Променљиве </a:t>
            </a:r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</a:t>
            </a:r>
            <a:r>
              <a:rPr lang="sr-Cyrl-RS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узимати</a:t>
            </a:r>
            <a:r>
              <a:rPr lang="sr-Cyrl-CS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само п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sr-Cyrl-CS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едине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</a:t>
            </a:r>
            <a:r>
              <a:rPr lang="sr-Cyrl-CS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бројеве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бројног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интервала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</a:t>
            </a:r>
            <a:r>
              <a:rPr lang="sr-Cyrl-CS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варирају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3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оболелих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ремисија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фреквенција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пулса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еритроцита</a:t>
            </a:r>
            <a:endParaRPr lang="sr-Cyrl-C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sr-Cyrl-RS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sr-Cyrl-CS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пребро</a:t>
            </a:r>
            <a:r>
              <a:rPr lang="sr-Cyrl-CS" sz="3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авања</a:t>
            </a:r>
            <a:endParaRPr lang="en-US" sz="3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Предавање</a:t>
            </a:r>
            <a:r>
              <a:rPr lang="en-US" dirty="0"/>
              <a:t> </a:t>
            </a:r>
            <a:r>
              <a:rPr lang="en-US" dirty="0" err="1"/>
              <a:t>бр</a:t>
            </a:r>
            <a:r>
              <a:rPr lang="en-US" dirty="0"/>
              <a:t>. </a:t>
            </a:r>
            <a:r>
              <a:rPr lang="en-US" dirty="0" smtClean="0"/>
              <a:t>1</a:t>
            </a:r>
            <a:r>
              <a:rPr lang="sr-Latn-RS" dirty="0" smtClean="0"/>
              <a:t>3 </a:t>
            </a:r>
            <a:r>
              <a:rPr lang="en-US" dirty="0" smtClean="0"/>
              <a:t>© </a:t>
            </a:r>
            <a:r>
              <a:rPr lang="ru-RU" dirty="0"/>
              <a:t>Факултет медицинских наука Универзитета у 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21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Не</a:t>
            </a:r>
            <a:r>
              <a:rPr lang="en-GB" err="1"/>
              <a:t>пре</a:t>
            </a:r>
            <a:r>
              <a:rPr lang="sr-Cyrl-CS" smtClean="0"/>
              <a:t>кидн</a:t>
            </a:r>
            <a:r>
              <a:rPr lang="sr-Cyrl-RS" smtClean="0"/>
              <a:t>е променљиве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3000" smtClean="0"/>
              <a:t>Променљиве које </a:t>
            </a:r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корис</a:t>
            </a:r>
            <a:r>
              <a:rPr lang="sr-Cyrl-C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sr-Cyrl-C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сваку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реал</a:t>
            </a:r>
            <a:r>
              <a:rPr lang="sr-Cyrl-C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вредност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бројног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рвала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</a:t>
            </a:r>
            <a:r>
              <a:rPr lang="sr-Cyrl-C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варирају</a:t>
            </a:r>
            <a:endParaRPr lang="sr-Cyrl-RS" sz="3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чин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терапијск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дозе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дужина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мисија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крвни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притисак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6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endParaRPr lang="sr-Cyrl-C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sr-Cyrl-RS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</a:t>
            </a:r>
            <a:r>
              <a:rPr lang="sr-Cyrl-C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sr-Cyrl-CS" sz="3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en-US" sz="3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F193-E4A4-4233-8A1D-282A89B78D39}" type="slidenum">
              <a:rPr lang="en-US"/>
              <a:pPr/>
              <a:t>22</a:t>
            </a:fld>
            <a:endParaRPr lang="en-US"/>
          </a:p>
        </p:txBody>
      </p:sp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Г</a:t>
            </a:r>
            <a:r>
              <a:rPr lang="en-US" smtClean="0"/>
              <a:t>решк</a:t>
            </a:r>
            <a:r>
              <a:rPr lang="sr-Cyrl-RS" smtClean="0"/>
              <a:t>е при</a:t>
            </a:r>
            <a:r>
              <a:rPr lang="en-US" smtClean="0"/>
              <a:t> мерењ</a:t>
            </a:r>
            <a:r>
              <a:rPr lang="sr-Cyrl-RS" smtClean="0"/>
              <a:t>у</a:t>
            </a:r>
            <a:endParaRPr lang="sr-Latn-CS"/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8733" y="1513417"/>
            <a:ext cx="8229600" cy="4725988"/>
          </a:xfrm>
        </p:spPr>
        <p:txBody>
          <a:bodyPr/>
          <a:lstStyle/>
          <a:p>
            <a:r>
              <a:rPr lang="sr-Cyrl-RS" smtClean="0"/>
              <a:t>Н</a:t>
            </a:r>
            <a:r>
              <a:rPr lang="en-GB" smtClean="0"/>
              <a:t>астају  због</a:t>
            </a:r>
            <a:endParaRPr lang="sr-Cyrl-RS" smtClean="0"/>
          </a:p>
          <a:p>
            <a:pPr lvl="1"/>
            <a:r>
              <a:rPr lang="en-GB" smtClean="0"/>
              <a:t>несавршености мерне опреме, </a:t>
            </a:r>
            <a:endParaRPr lang="sr-Cyrl-RS" smtClean="0"/>
          </a:p>
          <a:p>
            <a:pPr lvl="1"/>
            <a:r>
              <a:rPr lang="en-GB" smtClean="0"/>
              <a:t>поступка (процедуре) мерења, </a:t>
            </a:r>
            <a:endParaRPr lang="sr-Cyrl-RS" smtClean="0"/>
          </a:p>
          <a:p>
            <a:pPr lvl="1"/>
            <a:r>
              <a:rPr lang="en-GB" smtClean="0"/>
              <a:t>објекта мерења и знања и </a:t>
            </a:r>
            <a:endParaRPr lang="sr-Cyrl-RS" smtClean="0"/>
          </a:p>
          <a:p>
            <a:pPr lvl="1"/>
            <a:r>
              <a:rPr lang="en-GB" smtClean="0"/>
              <a:t>вештине особе која врши мерење</a:t>
            </a:r>
            <a:endParaRPr lang="sr-Cyrl-RS" smtClean="0"/>
          </a:p>
          <a:p>
            <a:r>
              <a:rPr lang="en-GB" smtClean="0"/>
              <a:t>Што је грешка мерења мања, мерење је тачније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 </a:t>
            </a:r>
            <a:r>
              <a:rPr lang="en-US" dirty="0" smtClean="0"/>
              <a:t>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71BC-28AA-439C-AA2D-0E266B5F43B5}" type="slidenum">
              <a:rPr lang="en-US"/>
              <a:pPr/>
              <a:t>23</a:t>
            </a:fld>
            <a:endParaRPr lang="en-US"/>
          </a:p>
        </p:txBody>
      </p:sp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Грубе грешке</a:t>
            </a:r>
            <a:endParaRPr lang="sr-Latn-CS"/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mtClean="0"/>
              <a:t>Н</a:t>
            </a:r>
            <a:r>
              <a:rPr lang="en-GB" smtClean="0"/>
              <a:t>астају  непажњом  особе  која  врши  мерење,  избором неодговарајуће методе (поступка) мерења или због неуочавања узрока грешке</a:t>
            </a:r>
            <a:endParaRPr lang="sr-Cyrl-RS" smtClean="0"/>
          </a:p>
          <a:p>
            <a:r>
              <a:rPr lang="en-GB" smtClean="0"/>
              <a:t>Пример је да се код инструмента  са више скала прочита вредност на погрешној скали</a:t>
            </a:r>
            <a:endParaRPr lang="sr-Cyrl-RS" smtClean="0"/>
          </a:p>
          <a:p>
            <a:r>
              <a:rPr lang="sr-Cyrl-RS" smtClean="0"/>
              <a:t>Р</a:t>
            </a:r>
            <a:r>
              <a:rPr lang="en-GB" smtClean="0"/>
              <a:t>езултати са грубом грешком значајно одступају од средње вредности већег броја мерења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A55C-415C-4128-99FA-C1A14E457201}" type="slidenum">
              <a:rPr lang="en-US"/>
              <a:pPr/>
              <a:t>24</a:t>
            </a:fld>
            <a:endParaRPr lang="en-US"/>
          </a:p>
        </p:txBody>
      </p:sp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Систематске грешке</a:t>
            </a:r>
            <a:endParaRPr lang="sr-Latn-CS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mtClean="0"/>
              <a:t>Н</a:t>
            </a:r>
            <a:r>
              <a:rPr lang="en-GB" smtClean="0"/>
              <a:t>астају због несавршености мерне опреме</a:t>
            </a:r>
            <a:endParaRPr lang="sr-Cyrl-RS" smtClean="0"/>
          </a:p>
          <a:p>
            <a:r>
              <a:rPr lang="sr-Cyrl-RS" smtClean="0"/>
              <a:t>П</a:t>
            </a:r>
            <a:r>
              <a:rPr lang="en-GB" smtClean="0"/>
              <a:t>роцедуре мерења или мерног поступка</a:t>
            </a:r>
            <a:endParaRPr lang="sr-Cyrl-RS" smtClean="0"/>
          </a:p>
          <a:p>
            <a:r>
              <a:rPr lang="sr-Cyrl-RS" smtClean="0"/>
              <a:t>М</a:t>
            </a:r>
            <a:r>
              <a:rPr lang="en-GB" smtClean="0"/>
              <a:t>ерног објекта</a:t>
            </a:r>
            <a:endParaRPr lang="sr-Cyrl-RS" smtClean="0"/>
          </a:p>
          <a:p>
            <a:r>
              <a:rPr lang="sr-Cyrl-RS" smtClean="0"/>
              <a:t>З</a:t>
            </a:r>
            <a:r>
              <a:rPr lang="en-GB" smtClean="0"/>
              <a:t>бог утицаја околине</a:t>
            </a:r>
            <a:endParaRPr lang="sr-Cyrl-RS" smtClean="0"/>
          </a:p>
          <a:p>
            <a:r>
              <a:rPr lang="sr-Cyrl-RS" smtClean="0"/>
              <a:t>Л</a:t>
            </a:r>
            <a:r>
              <a:rPr lang="en-GB" smtClean="0"/>
              <a:t>ичних утицаја особе која врши мерење који су обухватљиви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54D9-41DA-4AE7-83DD-0D5CAE481D16}" type="slidenum">
              <a:rPr lang="en-US"/>
              <a:pPr/>
              <a:t>25</a:t>
            </a:fld>
            <a:endParaRPr lang="en-US"/>
          </a:p>
        </p:txBody>
      </p:sp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Систематске грешке</a:t>
            </a:r>
            <a:endParaRPr lang="sr-Latn-CS"/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Постоје систематске грешке чија вредност није позната, па није могућа њихова корекција</a:t>
            </a:r>
            <a:endParaRPr lang="sr-Latn-RS" smtClean="0"/>
          </a:p>
          <a:p>
            <a:r>
              <a:rPr lang="en-GB" smtClean="0"/>
              <a:t>И  овакве  систематске  грешке  имају  непознату  фиксну  вредност  и непознати (али увек исти) предзнак</a:t>
            </a:r>
            <a:endParaRPr lang="en-US" smtClean="0"/>
          </a:p>
          <a:p>
            <a:r>
              <a:rPr lang="sr-Cyrl-RS" smtClean="0"/>
              <a:t>П</a:t>
            </a:r>
            <a:r>
              <a:rPr lang="en-GB" smtClean="0"/>
              <a:t>рикључивање мерне опреме изазива систематску грешку мерења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5E5B-E057-4D58-8B30-C58926A9DF99}" type="slidenum">
              <a:rPr lang="en-US"/>
              <a:pPr/>
              <a:t>26</a:t>
            </a:fld>
            <a:endParaRPr lang="en-US"/>
          </a:p>
        </p:txBody>
      </p:sp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Случајне грешке</a:t>
            </a:r>
            <a:endParaRPr lang="sr-Latn-CS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8733" y="1513417"/>
            <a:ext cx="8229600" cy="4725988"/>
          </a:xfrm>
        </p:spPr>
        <p:txBody>
          <a:bodyPr/>
          <a:lstStyle/>
          <a:p>
            <a:r>
              <a:rPr lang="sr-Cyrl-RS" dirty="0" smtClean="0"/>
              <a:t>У</a:t>
            </a:r>
            <a:r>
              <a:rPr lang="en-GB" dirty="0" err="1" smtClean="0"/>
              <a:t>след</a:t>
            </a:r>
            <a:r>
              <a:rPr lang="en-GB" dirty="0" smtClean="0"/>
              <a:t> </a:t>
            </a:r>
            <a:r>
              <a:rPr lang="en-GB" dirty="0" err="1" smtClean="0"/>
              <a:t>необухватљивих</a:t>
            </a:r>
            <a:r>
              <a:rPr lang="en-GB" dirty="0" smtClean="0"/>
              <a:t> </a:t>
            </a:r>
            <a:r>
              <a:rPr lang="en-GB" dirty="0" err="1" smtClean="0"/>
              <a:t>промена</a:t>
            </a:r>
            <a:r>
              <a:rPr lang="en-GB" dirty="0" smtClean="0"/>
              <a:t> </a:t>
            </a:r>
            <a:r>
              <a:rPr lang="en-GB" dirty="0" err="1" smtClean="0"/>
              <a:t>које</a:t>
            </a:r>
            <a:r>
              <a:rPr lang="en-GB" dirty="0" smtClean="0"/>
              <a:t> </a:t>
            </a:r>
            <a:r>
              <a:rPr lang="en-GB" dirty="0" err="1" smtClean="0"/>
              <a:t>настају</a:t>
            </a:r>
            <a:r>
              <a:rPr lang="en-GB" dirty="0" smtClean="0"/>
              <a:t> у </a:t>
            </a:r>
            <a:r>
              <a:rPr lang="en-GB" dirty="0" err="1" smtClean="0"/>
              <a:t>инструментима</a:t>
            </a:r>
            <a:r>
              <a:rPr lang="en-GB" dirty="0" smtClean="0"/>
              <a:t> и </a:t>
            </a:r>
            <a:r>
              <a:rPr lang="en-GB" dirty="0" err="1" smtClean="0"/>
              <a:t>објекту</a:t>
            </a:r>
            <a:endParaRPr lang="sr-Cyrl-RS" dirty="0" smtClean="0"/>
          </a:p>
          <a:p>
            <a:pPr lvl="1"/>
            <a:r>
              <a:rPr lang="en-GB" dirty="0" err="1" smtClean="0"/>
              <a:t>нпр</a:t>
            </a:r>
            <a:r>
              <a:rPr lang="en-GB" dirty="0" smtClean="0"/>
              <a:t>. </a:t>
            </a:r>
            <a:r>
              <a:rPr lang="en-GB" dirty="0" err="1" smtClean="0"/>
              <a:t>ефекти</a:t>
            </a:r>
            <a:r>
              <a:rPr lang="en-GB" dirty="0" smtClean="0"/>
              <a:t> </a:t>
            </a:r>
            <a:r>
              <a:rPr lang="en-GB" dirty="0" err="1" smtClean="0"/>
              <a:t>старења</a:t>
            </a:r>
            <a:r>
              <a:rPr lang="en-GB" dirty="0" smtClean="0"/>
              <a:t> </a:t>
            </a:r>
            <a:r>
              <a:rPr lang="en-GB" dirty="0" err="1" smtClean="0"/>
              <a:t>компоненти</a:t>
            </a:r>
            <a:r>
              <a:rPr lang="en-GB" dirty="0" smtClean="0"/>
              <a:t> </a:t>
            </a:r>
            <a:endParaRPr lang="sr-Cyrl-RS" dirty="0" smtClean="0"/>
          </a:p>
          <a:p>
            <a:r>
              <a:rPr lang="sr-Cyrl-RS" dirty="0" smtClean="0"/>
              <a:t>И у</a:t>
            </a:r>
            <a:r>
              <a:rPr lang="en-GB" dirty="0" err="1" smtClean="0"/>
              <a:t>след</a:t>
            </a:r>
            <a:r>
              <a:rPr lang="en-GB" dirty="0" smtClean="0"/>
              <a:t> </a:t>
            </a:r>
            <a:r>
              <a:rPr lang="en-GB" dirty="0" err="1" smtClean="0"/>
              <a:t>необухватљивих</a:t>
            </a:r>
            <a:r>
              <a:rPr lang="en-GB" dirty="0" smtClean="0"/>
              <a:t> </a:t>
            </a:r>
            <a:r>
              <a:rPr lang="en-GB" dirty="0" err="1" smtClean="0"/>
              <a:t>утицаја</a:t>
            </a:r>
            <a:r>
              <a:rPr lang="en-GB" dirty="0" smtClean="0"/>
              <a:t> </a:t>
            </a:r>
            <a:r>
              <a:rPr lang="en-GB" dirty="0" err="1" smtClean="0"/>
              <a:t>околине</a:t>
            </a:r>
            <a:r>
              <a:rPr lang="en-GB" dirty="0" smtClean="0"/>
              <a:t> и </a:t>
            </a:r>
            <a:r>
              <a:rPr lang="en-GB" dirty="0" err="1" smtClean="0"/>
              <a:t>особе</a:t>
            </a:r>
            <a:r>
              <a:rPr lang="en-GB" dirty="0" smtClean="0"/>
              <a:t> </a:t>
            </a:r>
            <a:r>
              <a:rPr lang="en-GB" dirty="0" err="1" smtClean="0"/>
              <a:t>која</a:t>
            </a:r>
            <a:r>
              <a:rPr lang="en-GB" dirty="0" smtClean="0"/>
              <a:t> </a:t>
            </a:r>
            <a:r>
              <a:rPr lang="en-GB" dirty="0" err="1" smtClean="0"/>
              <a:t>врши</a:t>
            </a:r>
            <a:r>
              <a:rPr lang="en-GB" dirty="0" smtClean="0"/>
              <a:t> </a:t>
            </a:r>
            <a:r>
              <a:rPr lang="en-GB" dirty="0" err="1" smtClean="0"/>
              <a:t>мерење</a:t>
            </a:r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GB" dirty="0" err="1" smtClean="0"/>
              <a:t>рема</a:t>
            </a:r>
            <a:r>
              <a:rPr lang="en-GB" dirty="0" smtClean="0"/>
              <a:t> </a:t>
            </a:r>
            <a:r>
              <a:rPr lang="en-GB" dirty="0" err="1" smtClean="0"/>
              <a:t>методи</a:t>
            </a:r>
            <a:r>
              <a:rPr lang="en-GB" dirty="0" smtClean="0"/>
              <a:t> </a:t>
            </a:r>
            <a:r>
              <a:rPr lang="en-GB" dirty="0" err="1" smtClean="0"/>
              <a:t>најмањих</a:t>
            </a:r>
            <a:r>
              <a:rPr lang="en-GB" dirty="0" smtClean="0"/>
              <a:t> </a:t>
            </a:r>
            <a:r>
              <a:rPr lang="en-GB" dirty="0" err="1" smtClean="0"/>
              <a:t>квадрата</a:t>
            </a:r>
            <a:r>
              <a:rPr lang="en-GB" dirty="0" smtClean="0"/>
              <a:t> </a:t>
            </a:r>
            <a:r>
              <a:rPr lang="en-GB" dirty="0" err="1" smtClean="0"/>
              <a:t>средња</a:t>
            </a:r>
            <a:r>
              <a:rPr lang="en-GB" dirty="0" smtClean="0"/>
              <a:t> </a:t>
            </a:r>
            <a:r>
              <a:rPr lang="en-GB" dirty="0" err="1" smtClean="0"/>
              <a:t>вредност</a:t>
            </a:r>
            <a:endParaRPr lang="sr-Cyrl-RS" dirty="0" smtClean="0"/>
          </a:p>
          <a:p>
            <a:pPr lvl="1"/>
            <a:r>
              <a:rPr lang="en-GB" dirty="0" err="1" smtClean="0"/>
              <a:t>појединачних</a:t>
            </a:r>
            <a:r>
              <a:rPr lang="en-GB" dirty="0" smtClean="0"/>
              <a:t> </a:t>
            </a:r>
            <a:r>
              <a:rPr lang="en-GB" dirty="0" err="1" smtClean="0"/>
              <a:t>резултата</a:t>
            </a:r>
            <a:r>
              <a:rPr lang="en-GB" dirty="0" smtClean="0"/>
              <a:t> </a:t>
            </a:r>
            <a:r>
              <a:rPr lang="en-GB" dirty="0" err="1" smtClean="0"/>
              <a:t>највероватнија</a:t>
            </a:r>
            <a:r>
              <a:rPr lang="en-GB" dirty="0" smtClean="0"/>
              <a:t> </a:t>
            </a:r>
            <a:r>
              <a:rPr lang="en-GB" dirty="0" err="1" smtClean="0"/>
              <a:t>вредност</a:t>
            </a:r>
            <a:r>
              <a:rPr lang="en-GB" dirty="0" smtClean="0"/>
              <a:t> </a:t>
            </a:r>
            <a:r>
              <a:rPr lang="en-GB" dirty="0" err="1" smtClean="0"/>
              <a:t>мерене</a:t>
            </a:r>
            <a:r>
              <a:rPr lang="en-GB" dirty="0" smtClean="0"/>
              <a:t> </a:t>
            </a:r>
            <a:r>
              <a:rPr lang="en-GB" dirty="0" err="1" smtClean="0"/>
              <a:t>величине</a:t>
            </a:r>
            <a:endParaRPr lang="en-US" dirty="0" smtClean="0"/>
          </a:p>
          <a:p>
            <a:endParaRPr lang="sr-Latn-C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7975-A0D9-415C-9957-A2C78AE57DC9}" type="slidenum">
              <a:rPr lang="en-US"/>
              <a:pPr/>
              <a:t>27</a:t>
            </a:fld>
            <a:endParaRPr lang="en-US"/>
          </a:p>
        </p:txBody>
      </p:sp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Апсолутна</a:t>
            </a:r>
            <a:r>
              <a:rPr lang="sr-Cyrl-RS" smtClean="0"/>
              <a:t> грешка</a:t>
            </a:r>
            <a:endParaRPr lang="en-US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Апсолутна грешка се може поделити на два дела</a:t>
            </a:r>
          </a:p>
          <a:p>
            <a:pPr lvl="1"/>
            <a:r>
              <a:rPr lang="ru-RU" i="1" smtClean="0"/>
              <a:t>систематску</a:t>
            </a:r>
            <a:r>
              <a:rPr lang="ru-RU" smtClean="0"/>
              <a:t> и </a:t>
            </a:r>
            <a:r>
              <a:rPr lang="ru-RU" i="1" smtClean="0"/>
              <a:t>случајну грешку</a:t>
            </a:r>
          </a:p>
          <a:p>
            <a:r>
              <a:rPr lang="en-GB" smtClean="0"/>
              <a:t>X</a:t>
            </a:r>
            <a:r>
              <a:rPr lang="en-GB" baseline="-25000" smtClean="0"/>
              <a:t>stv</a:t>
            </a:r>
            <a:r>
              <a:rPr lang="ru-RU" smtClean="0"/>
              <a:t> стварна вредност величине</a:t>
            </a:r>
          </a:p>
          <a:p>
            <a:r>
              <a:rPr lang="en-GB" smtClean="0"/>
              <a:t>X</a:t>
            </a:r>
            <a:r>
              <a:rPr lang="en-GB" baseline="-25000" smtClean="0"/>
              <a:t>izm</a:t>
            </a:r>
            <a:r>
              <a:rPr lang="ru-RU" smtClean="0"/>
              <a:t> измерена вредност величине </a:t>
            </a:r>
            <a:r>
              <a:rPr lang="en-GB" smtClean="0"/>
              <a:t>X</a:t>
            </a:r>
            <a:r>
              <a:rPr lang="ru-RU" smtClean="0"/>
              <a:t> </a:t>
            </a:r>
          </a:p>
          <a:p>
            <a:pPr>
              <a:buNone/>
            </a:pPr>
            <a:r>
              <a:rPr lang="ru-RU" smtClean="0"/>
              <a:t>	</a:t>
            </a:r>
            <a:endParaRPr lang="sr-Latn-C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75455" y="4487864"/>
          <a:ext cx="3944801" cy="854604"/>
        </p:xfrm>
        <a:graphic>
          <a:graphicData uri="http://schemas.openxmlformats.org/presentationml/2006/ole">
            <p:oleObj spid="_x0000_s1026" name="Equation" r:id="rId4" imgW="1011914" imgH="219546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418-9759-456A-8EFB-B957FB743834}" type="slidenum">
              <a:rPr lang="en-US"/>
              <a:pPr/>
              <a:t>28</a:t>
            </a:fld>
            <a:endParaRPr lang="en-US"/>
          </a:p>
        </p:txBody>
      </p:sp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Р</a:t>
            </a:r>
            <a:r>
              <a:rPr lang="en-GB" smtClean="0"/>
              <a:t>елативна грешка</a:t>
            </a:r>
            <a:endParaRPr lang="sr-Latn-CS"/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Неименовани број и тако</a:t>
            </a:r>
            <a:r>
              <a:rPr lang="sr-Cyrl-CS" smtClean="0"/>
              <a:t>ђ</a:t>
            </a:r>
            <a:r>
              <a:rPr lang="ru-RU" smtClean="0"/>
              <a:t>е не може бити негативна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Важи под условом да је</a:t>
            </a:r>
            <a:endParaRPr lang="sr-Latn-C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366029" y="1422400"/>
          <a:ext cx="2186183" cy="1306376"/>
        </p:xfrm>
        <a:graphic>
          <a:graphicData uri="http://schemas.openxmlformats.org/presentationml/2006/ole">
            <p:oleObj spid="_x0000_s2050" name="Equation" r:id="rId4" imgW="651521" imgH="388704" progId="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419812" y="3630613"/>
          <a:ext cx="2072621" cy="1288520"/>
        </p:xfrm>
        <a:graphic>
          <a:graphicData uri="http://schemas.openxmlformats.org/presentationml/2006/ole">
            <p:oleObj spid="_x0000_s2051" name="Equation" r:id="rId5" imgW="659097" imgH="408859" progId="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477934" y="4895406"/>
          <a:ext cx="2082800" cy="692593"/>
        </p:xfrm>
        <a:graphic>
          <a:graphicData uri="http://schemas.openxmlformats.org/presentationml/2006/ole">
            <p:oleObj spid="_x0000_s2052" name="Equation" r:id="rId6" imgW="659097" imgH="219546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493F-0312-41BE-B6AE-BC51553A57DE}" type="slidenum">
              <a:rPr lang="en-US"/>
              <a:pPr/>
              <a:t>29</a:t>
            </a:fld>
            <a:endParaRPr lang="en-US"/>
          </a:p>
        </p:txBody>
      </p:sp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Систематске грешке</a:t>
            </a:r>
            <a:endParaRPr lang="sr-Latn-CS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mtClean="0"/>
              <a:t>Систематска грешка настаје коришћењем лоше баждарених уређаја</a:t>
            </a:r>
          </a:p>
          <a:p>
            <a:pPr lvl="1"/>
            <a:r>
              <a:rPr lang="ru-RU" smtClean="0"/>
              <a:t>тегова за вагу, нормалних посуда, термометара, апарата за крвни притисак, ...</a:t>
            </a:r>
          </a:p>
          <a:p>
            <a:r>
              <a:rPr lang="ru-RU" smtClean="0"/>
              <a:t>Чак и исправни мерни уређаји дају одређену грешку</a:t>
            </a:r>
          </a:p>
          <a:p>
            <a:pPr lvl="1"/>
            <a:r>
              <a:rPr lang="ru-RU" smtClean="0"/>
              <a:t>сваки мерни уређај има границу осетљивости </a:t>
            </a:r>
          </a:p>
          <a:p>
            <a:pPr lvl="1"/>
            <a:r>
              <a:rPr lang="ru-RU" smtClean="0"/>
              <a:t>или му скала омогућује очитавање само до одређене тачности</a:t>
            </a:r>
            <a:endParaRPr lang="en-US" smtClean="0"/>
          </a:p>
          <a:p>
            <a:r>
              <a:rPr lang="ru-RU" smtClean="0"/>
              <a:t>Када једно мерење понављамо под што је могуће сличнијим условима, систематска грешка остаје иста 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 </a:t>
            </a:r>
            <a:r>
              <a:rPr lang="en-US" dirty="0" smtClean="0"/>
              <a:t>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CC9-25BF-44BD-90A2-3C951D1A4542}" type="slidenum">
              <a:rPr lang="en-US"/>
              <a:pPr/>
              <a:t>3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Уводна разматрања</a:t>
            </a:r>
            <a:endParaRPr lang="sr-Latn-CS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2200" smtClean="0"/>
              <a:t>Да ли ће се исплатити инвестиција у рудник (у који треба уложити 5 милиона $);</a:t>
            </a:r>
            <a:endParaRPr lang="en-US" sz="2200" smtClean="0"/>
          </a:p>
          <a:p>
            <a:pPr lvl="0"/>
            <a:r>
              <a:rPr lang="en-GB" sz="2200" smtClean="0"/>
              <a:t>Да ли се јефтинија домаћа хемикалија сме употребити уместо скупље увозне;</a:t>
            </a:r>
            <a:endParaRPr lang="en-US" sz="2200" smtClean="0"/>
          </a:p>
          <a:p>
            <a:pPr lvl="0"/>
            <a:r>
              <a:rPr lang="en-GB" sz="2200" smtClean="0"/>
              <a:t>Да ли набавити јефтинији и мање прецизни или скупљи и прецизнији мерни инструмент;</a:t>
            </a:r>
            <a:endParaRPr lang="en-US" sz="2200" smtClean="0"/>
          </a:p>
          <a:p>
            <a:pPr lvl="0"/>
            <a:r>
              <a:rPr lang="en-GB" sz="2200" smtClean="0"/>
              <a:t>Да ли је вода из бунара добра за пиће;</a:t>
            </a:r>
            <a:endParaRPr lang="en-US" sz="2200" smtClean="0"/>
          </a:p>
          <a:p>
            <a:pPr lvl="0"/>
            <a:r>
              <a:rPr lang="en-GB" sz="2200" smtClean="0"/>
              <a:t>Да ли становницима града треба забранити да се купају у реци;</a:t>
            </a:r>
            <a:endParaRPr lang="en-US" sz="2200" smtClean="0"/>
          </a:p>
          <a:p>
            <a:pPr lvl="0"/>
            <a:r>
              <a:rPr lang="en-GB" sz="2200" smtClean="0"/>
              <a:t>Из које фабрике је испуштен отров који је затровао рибе у реци;</a:t>
            </a:r>
            <a:endParaRPr lang="en-US" sz="2200" smtClean="0"/>
          </a:p>
          <a:p>
            <a:pPr lvl="0"/>
            <a:r>
              <a:rPr lang="en-GB" sz="2200" smtClean="0"/>
              <a:t>Да ли роба одговара декларацији;</a:t>
            </a:r>
            <a:endParaRPr lang="en-US" sz="22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297-FD71-40B9-9B57-DB4E7777179D}" type="slidenum">
              <a:rPr lang="en-US"/>
              <a:pPr/>
              <a:t>30</a:t>
            </a:fld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Случајне грешке</a:t>
            </a:r>
            <a:endParaRPr lang="sr-Latn-CS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Приликом сваког мерења јављају се и случајна одступања мерног резултата од “праве</a:t>
            </a:r>
            <a:r>
              <a:rPr lang="sr-Latn-CS" smtClean="0"/>
              <a:t>“ </a:t>
            </a:r>
            <a:r>
              <a:rPr lang="ru-RU" smtClean="0"/>
              <a:t>вредности</a:t>
            </a:r>
          </a:p>
          <a:p>
            <a:r>
              <a:rPr lang="ru-RU" smtClean="0"/>
              <a:t>То доводи до случајне грешке </a:t>
            </a:r>
          </a:p>
          <a:p>
            <a:r>
              <a:rPr lang="ru-RU" smtClean="0"/>
              <a:t>Три групе узрока настанка случајних експерименталних грешака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154E-8DC5-46FB-BA60-D315CFB83D2E}" type="slidenum">
              <a:rPr lang="en-US"/>
              <a:pPr/>
              <a:t>31</a:t>
            </a:fld>
            <a:endParaRPr lang="en-US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Прва група узрока</a:t>
            </a:r>
            <a:endParaRPr lang="sr-Latn-CS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mtClean="0"/>
              <a:t>Неке физичке, физичко-хемијске и хемијске појаве су такве да њихово мерење даје нерепродуктивне резултате</a:t>
            </a:r>
          </a:p>
          <a:p>
            <a:pPr>
              <a:lnSpc>
                <a:spcPct val="120000"/>
              </a:lnSpc>
            </a:pPr>
            <a:r>
              <a:rPr lang="ru-RU" smtClean="0"/>
              <a:t>Квантна теорија </a:t>
            </a:r>
          </a:p>
          <a:p>
            <a:pPr lvl="1">
              <a:lnSpc>
                <a:spcPct val="120000"/>
              </a:lnSpc>
            </a:pPr>
            <a:r>
              <a:rPr lang="ru-RU" smtClean="0"/>
              <a:t>мере се особине микрообјеката (атома, молекула, ..)</a:t>
            </a:r>
          </a:p>
          <a:p>
            <a:pPr>
              <a:lnSpc>
                <a:spcPct val="120000"/>
              </a:lnSpc>
            </a:pPr>
            <a:r>
              <a:rPr lang="ru-RU" smtClean="0"/>
              <a:t>Хеисенбергова релација неодређености </a:t>
            </a:r>
          </a:p>
          <a:p>
            <a:pPr>
              <a:lnSpc>
                <a:spcPct val="120000"/>
              </a:lnSpc>
            </a:pPr>
            <a:r>
              <a:rPr lang="ru-RU" smtClean="0"/>
              <a:t>Δ</a:t>
            </a:r>
            <a:r>
              <a:rPr lang="sr-Latn-CS" smtClean="0"/>
              <a:t>x Δp </a:t>
            </a:r>
            <a:r>
              <a:rPr lang="ru-RU" smtClean="0"/>
              <a:t>≥</a:t>
            </a:r>
            <a:r>
              <a:rPr lang="sr-Latn-CS" smtClean="0"/>
              <a:t> h/(2π)</a:t>
            </a:r>
            <a:endParaRPr lang="sr-Cyrl-RS" smtClean="0"/>
          </a:p>
          <a:p>
            <a:pPr lvl="1">
              <a:lnSpc>
                <a:spcPct val="120000"/>
              </a:lnSpc>
            </a:pPr>
            <a:r>
              <a:rPr lang="ru-RU" smtClean="0"/>
              <a:t>Δ</a:t>
            </a:r>
            <a:r>
              <a:rPr lang="en-GB" smtClean="0"/>
              <a:t>x</a:t>
            </a:r>
            <a:r>
              <a:rPr lang="ru-RU" smtClean="0"/>
              <a:t> грешка у одређивању положаја</a:t>
            </a:r>
          </a:p>
          <a:p>
            <a:pPr lvl="1">
              <a:lnSpc>
                <a:spcPct val="120000"/>
              </a:lnSpc>
            </a:pPr>
            <a:r>
              <a:rPr lang="ru-RU" smtClean="0"/>
              <a:t>Δ</a:t>
            </a:r>
            <a:r>
              <a:rPr lang="sr-Latn-CS" smtClean="0"/>
              <a:t>p</a:t>
            </a:r>
            <a:r>
              <a:rPr lang="ru-RU" smtClean="0"/>
              <a:t> грешка у одређивању импулса</a:t>
            </a:r>
          </a:p>
          <a:p>
            <a:pPr lvl="1">
              <a:lnSpc>
                <a:spcPct val="120000"/>
              </a:lnSpc>
            </a:pPr>
            <a:r>
              <a:rPr lang="sr-Latn-CS" smtClean="0"/>
              <a:t>h</a:t>
            </a:r>
            <a:r>
              <a:rPr lang="ru-RU" smtClean="0"/>
              <a:t> је Планкова константа (6,6•10</a:t>
            </a:r>
            <a:r>
              <a:rPr lang="ru-RU" baseline="30000" smtClean="0"/>
              <a:t>-34</a:t>
            </a:r>
            <a:r>
              <a:rPr lang="ru-RU" smtClean="0"/>
              <a:t>Ј</a:t>
            </a:r>
            <a:r>
              <a:rPr lang="en-GB" smtClean="0"/>
              <a:t>s</a:t>
            </a:r>
            <a:r>
              <a:rPr lang="ru-RU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ru-RU" smtClean="0"/>
              <a:t>π = 3,14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CF83-A861-4F10-B6C4-CF33500BA7BE}" type="slidenum">
              <a:rPr lang="en-US"/>
              <a:pPr/>
              <a:t>32</a:t>
            </a:fld>
            <a:endParaRPr lang="en-US"/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Друга група узрока</a:t>
            </a:r>
            <a:endParaRPr lang="sr-Latn-CS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 лабораторији покушавамо да мерења изводимо под што је могуће боље контролисаним и сличнијим условима</a:t>
            </a:r>
          </a:p>
          <a:p>
            <a:r>
              <a:rPr lang="ru-RU" smtClean="0"/>
              <a:t>Тешко је остварити у пракси</a:t>
            </a:r>
          </a:p>
          <a:p>
            <a:r>
              <a:rPr lang="ru-RU" smtClean="0"/>
              <a:t>То се посебно односи на мерне поступке које врше хемичари</a:t>
            </a:r>
          </a:p>
          <a:p>
            <a:pPr lvl="1"/>
            <a:r>
              <a:rPr lang="ru-RU" smtClean="0"/>
              <a:t>састоје се од великог броја операција које трају дуже времена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95794-C6FA-48FC-96B5-7DBA1BF78408}" type="slidenum">
              <a:rPr lang="en-US"/>
              <a:pPr/>
              <a:t>33</a:t>
            </a:fld>
            <a:endParaRPr lang="en-US"/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Друга група узрока</a:t>
            </a:r>
            <a:endParaRPr lang="sr-Latn-CS"/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mtClean="0"/>
              <a:t>Изложеност сунчевом и другом зрачењу</a:t>
            </a:r>
          </a:p>
          <a:p>
            <a:r>
              <a:rPr lang="ru-RU" smtClean="0"/>
              <a:t>Начин и средства којим су чишћени делови експерименталног уређаја</a:t>
            </a:r>
          </a:p>
          <a:p>
            <a:r>
              <a:rPr lang="ru-RU" smtClean="0"/>
              <a:t>Присуство других супстанци</a:t>
            </a:r>
          </a:p>
          <a:p>
            <a:pPr lvl="1"/>
            <a:r>
              <a:rPr lang="ru-RU" smtClean="0"/>
              <a:t>насталих у експериментима које изводи неки други хемичар у близини</a:t>
            </a:r>
            <a:endParaRPr lang="sr-Latn-CS" smtClean="0"/>
          </a:p>
          <a:p>
            <a:r>
              <a:rPr lang="ru-RU" smtClean="0"/>
              <a:t>Хемичар својом непажњом, неспретношћу, неувежбаношћу,немаром уноси додатну непредвидљивост у добивене резултате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A2F6-B727-44FD-ADA5-BE4EBF18D805}" type="slidenum">
              <a:rPr lang="en-US"/>
              <a:pPr/>
              <a:t>34</a:t>
            </a:fld>
            <a:endParaRPr lang="en-US"/>
          </a:p>
        </p:txBody>
      </p:sp>
      <p:sp>
        <p:nvSpPr>
          <p:cNvPr id="95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Трећа група узрока</a:t>
            </a:r>
            <a:endParaRPr lang="sr-Latn-CS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4950"/>
            <a:ext cx="8229600" cy="4725988"/>
          </a:xfrm>
        </p:spPr>
        <p:txBody>
          <a:bodyPr/>
          <a:lstStyle/>
          <a:p>
            <a:r>
              <a:rPr lang="ru-RU" smtClean="0"/>
              <a:t>Немогуће је контролисати услове у теренским околностима</a:t>
            </a:r>
          </a:p>
          <a:p>
            <a:r>
              <a:rPr lang="ru-RU" smtClean="0"/>
              <a:t>Мерења се често врше на </a:t>
            </a:r>
          </a:p>
          <a:p>
            <a:pPr lvl="1"/>
            <a:r>
              <a:rPr lang="ru-RU" smtClean="0"/>
              <a:t>више различитих узорака, </a:t>
            </a:r>
          </a:p>
          <a:p>
            <a:pPr lvl="1"/>
            <a:r>
              <a:rPr lang="ru-RU" smtClean="0"/>
              <a:t>сакупљених на различитим местима, </a:t>
            </a:r>
          </a:p>
          <a:p>
            <a:pPr lvl="1"/>
            <a:r>
              <a:rPr lang="ru-RU" smtClean="0"/>
              <a:t>у различито време и </a:t>
            </a:r>
          </a:p>
          <a:p>
            <a:pPr lvl="1"/>
            <a:r>
              <a:rPr lang="ru-RU" smtClean="0"/>
              <a:t>под различитим околностима</a:t>
            </a:r>
          </a:p>
          <a:p>
            <a:r>
              <a:rPr lang="ru-RU" smtClean="0"/>
              <a:t>Узорци по правилу имају неједнаке хемијске карактеристике</a:t>
            </a:r>
            <a:endParaRPr lang="en-US" smtClean="0"/>
          </a:p>
          <a:p>
            <a:endParaRPr lang="ru-RU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5E94-E32D-4D28-9944-A95F5DA87BEF}" type="slidenum">
              <a:rPr lang="en-US"/>
              <a:pPr/>
              <a:t>35</a:t>
            </a:fld>
            <a:endParaRPr lang="en-US"/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Трећа група узрока</a:t>
            </a:r>
            <a:endParaRPr lang="sr-Latn-CS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Cyrl-RS" smtClean="0"/>
          </a:p>
          <a:p>
            <a:endParaRPr lang="sr-Cyrl-RS" smtClean="0"/>
          </a:p>
          <a:p>
            <a:endParaRPr lang="sr-Cyrl-RS" smtClean="0"/>
          </a:p>
          <a:p>
            <a:endParaRPr lang="sr-Cyrl-RS" smtClean="0"/>
          </a:p>
          <a:p>
            <a:endParaRPr lang="sr-Cyrl-RS" smtClean="0"/>
          </a:p>
          <a:p>
            <a:endParaRPr lang="ru-RU" smtClean="0"/>
          </a:p>
          <a:p>
            <a:r>
              <a:rPr lang="ru-RU" smtClean="0"/>
              <a:t>Можемо проце</a:t>
            </a:r>
            <a:r>
              <a:rPr lang="sr-Cyrl-CS" smtClean="0"/>
              <a:t>ни</a:t>
            </a:r>
            <a:r>
              <a:rPr lang="ru-RU" smtClean="0"/>
              <a:t>ти и вероватноћу да </a:t>
            </a:r>
            <a:r>
              <a:rPr lang="en-GB" smtClean="0"/>
              <a:t>X</a:t>
            </a:r>
            <a:r>
              <a:rPr lang="en-GB" baseline="-25000" smtClean="0"/>
              <a:t>stv</a:t>
            </a:r>
            <a:r>
              <a:rPr lang="ru-RU" smtClean="0"/>
              <a:t> задовољава ову неједнакост</a:t>
            </a:r>
            <a:endParaRPr lang="sr-Latn-C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853546" y="1603479"/>
          <a:ext cx="3252787" cy="792588"/>
        </p:xfrm>
        <a:graphic>
          <a:graphicData uri="http://schemas.openxmlformats.org/presentationml/2006/ole">
            <p:oleObj spid="_x0000_s3074" name="Equation" r:id="rId4" imgW="814582" imgH="197951" progId="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821273" y="2541587"/>
          <a:ext cx="4205134" cy="743480"/>
        </p:xfrm>
        <a:graphic>
          <a:graphicData uri="http://schemas.openxmlformats.org/presentationml/2006/ole">
            <p:oleObj spid="_x0000_s3075" name="Equation" r:id="rId5" imgW="1122305" imgH="197951" progId="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836082" y="3642255"/>
          <a:ext cx="5985979" cy="760412"/>
        </p:xfrm>
        <a:graphic>
          <a:graphicData uri="http://schemas.openxmlformats.org/presentationml/2006/ole">
            <p:oleObj spid="_x0000_s3076" name="Equation" r:id="rId6" imgW="1561702" imgH="197951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6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7B24D-3424-4C99-B577-2196963438C9}" type="slidenum">
              <a:rPr lang="en-US"/>
              <a:pPr/>
              <a:t>36</a:t>
            </a:fld>
            <a:endParaRPr lang="en-US"/>
          </a:p>
        </p:txBody>
      </p:sp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 smtClean="0"/>
              <a:t>Пример 2</a:t>
            </a:r>
            <a:r>
              <a:rPr lang="sr-Cyrl-CS" smtClean="0"/>
              <a:t>. </a:t>
            </a:r>
            <a:endParaRPr lang="sr-Latn-CS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667" y="1504950"/>
            <a:ext cx="8229600" cy="4725988"/>
          </a:xfrm>
        </p:spPr>
        <p:txBody>
          <a:bodyPr>
            <a:normAutofit fontScale="92500" lnSpcReduction="20000"/>
          </a:bodyPr>
          <a:lstStyle/>
          <a:p>
            <a:r>
              <a:rPr lang="sr-Cyrl-CS" smtClean="0"/>
              <a:t>Често се апсолутна грешка идентификује с најмањом променом која се још може очитати на скали мерног инструмента</a:t>
            </a:r>
          </a:p>
          <a:p>
            <a:pPr lvl="1"/>
            <a:r>
              <a:rPr lang="sr-Cyrl-CS" smtClean="0"/>
              <a:t>0,1 </a:t>
            </a:r>
            <a:r>
              <a:rPr lang="sr-Latn-CS" smtClean="0"/>
              <a:t>mg </a:t>
            </a:r>
            <a:r>
              <a:rPr lang="sr-Cyrl-CS" smtClean="0"/>
              <a:t>за масу одмерену на стандардној аналитичкој ваги</a:t>
            </a:r>
          </a:p>
          <a:p>
            <a:pPr lvl="1"/>
            <a:r>
              <a:rPr lang="sr-Cyrl-CS" smtClean="0"/>
              <a:t>0,01 </a:t>
            </a:r>
            <a:r>
              <a:rPr lang="sr-Latn-CS" smtClean="0"/>
              <a:t>ml </a:t>
            </a:r>
            <a:r>
              <a:rPr lang="sr-Cyrl-CS" smtClean="0"/>
              <a:t>за запремину одмерену биретом</a:t>
            </a:r>
          </a:p>
          <a:p>
            <a:pPr lvl="1"/>
            <a:r>
              <a:rPr lang="sr-Cyrl-CS" smtClean="0"/>
              <a:t>веома оптимистичке процене</a:t>
            </a:r>
          </a:p>
          <a:p>
            <a:r>
              <a:rPr lang="sr-Cyrl-CS" smtClean="0"/>
              <a:t>Уместо стварне апсолутне грешке можемо увек употребити неку процену апсолутне грешке</a:t>
            </a:r>
          </a:p>
          <a:p>
            <a:r>
              <a:rPr lang="sr-Cyrl-CS" smtClean="0"/>
              <a:t>Подразумеваћемо да </a:t>
            </a:r>
            <a:r>
              <a:rPr lang="sr-Cyrl-CS" smtClean="0">
                <a:sym typeface="Symbol"/>
              </a:rPr>
              <a:t></a:t>
            </a:r>
            <a:r>
              <a:rPr lang="en-US" smtClean="0"/>
              <a:t>x</a:t>
            </a:r>
            <a:r>
              <a:rPr lang="sr-Cyrl-RS" smtClean="0"/>
              <a:t> </a:t>
            </a:r>
            <a:r>
              <a:rPr lang="sr-Cyrl-CS" smtClean="0"/>
              <a:t>представља такву једну процену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DCFAD-01AD-47C2-AF60-A297FF9AB320}" type="slidenum">
              <a:rPr lang="en-US"/>
              <a:pPr/>
              <a:t>4</a:t>
            </a:fld>
            <a:endParaRPr lang="en-US"/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Уводна разматрања</a:t>
            </a:r>
            <a:endParaRPr lang="sr-Latn-CS"/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err="1" smtClean="0"/>
              <a:t>Да</a:t>
            </a:r>
            <a:r>
              <a:rPr lang="en-GB" dirty="0" smtClean="0"/>
              <a:t> </a:t>
            </a:r>
            <a:r>
              <a:rPr lang="en-GB" dirty="0" err="1" smtClean="0"/>
              <a:t>ли</a:t>
            </a:r>
            <a:r>
              <a:rPr lang="en-GB" dirty="0" smtClean="0"/>
              <a:t> </a:t>
            </a:r>
            <a:r>
              <a:rPr lang="en-GB" dirty="0" err="1" smtClean="0"/>
              <a:t>се</a:t>
            </a:r>
            <a:r>
              <a:rPr lang="en-GB" dirty="0" smtClean="0"/>
              <a:t> </a:t>
            </a:r>
            <a:r>
              <a:rPr lang="en-GB" dirty="0" err="1" smtClean="0"/>
              <a:t>шлеперу</a:t>
            </a:r>
            <a:r>
              <a:rPr lang="en-GB" dirty="0" smtClean="0"/>
              <a:t> </a:t>
            </a:r>
            <a:r>
              <a:rPr lang="en-GB" dirty="0" err="1" smtClean="0"/>
              <a:t>натовареном</a:t>
            </a:r>
            <a:r>
              <a:rPr lang="en-GB" dirty="0" smtClean="0"/>
              <a:t> </a:t>
            </a:r>
            <a:r>
              <a:rPr lang="en-GB" dirty="0" err="1" smtClean="0"/>
              <a:t>кикирикијем</a:t>
            </a:r>
            <a:r>
              <a:rPr lang="en-GB" dirty="0" smtClean="0"/>
              <a:t> </a:t>
            </a:r>
            <a:r>
              <a:rPr lang="en-GB" dirty="0" err="1" smtClean="0"/>
              <a:t>сме</a:t>
            </a:r>
            <a:r>
              <a:rPr lang="en-GB" dirty="0" smtClean="0"/>
              <a:t> </a:t>
            </a:r>
            <a:r>
              <a:rPr lang="en-GB" dirty="0" err="1" smtClean="0"/>
              <a:t>дозволити</a:t>
            </a:r>
            <a:r>
              <a:rPr lang="en-GB" dirty="0" smtClean="0"/>
              <a:t> </a:t>
            </a:r>
            <a:r>
              <a:rPr lang="en-GB" dirty="0" err="1" smtClean="0"/>
              <a:t>прелазак</a:t>
            </a:r>
            <a:r>
              <a:rPr lang="en-GB" dirty="0" smtClean="0"/>
              <a:t> </a:t>
            </a:r>
            <a:r>
              <a:rPr lang="en-GB" dirty="0" err="1" smtClean="0"/>
              <a:t>границе</a:t>
            </a:r>
            <a:r>
              <a:rPr lang="en-GB" dirty="0" smtClean="0"/>
              <a:t> и </a:t>
            </a:r>
            <a:r>
              <a:rPr lang="en-GB" dirty="0" err="1" smtClean="0"/>
              <a:t>улазак</a:t>
            </a:r>
            <a:r>
              <a:rPr lang="en-GB" dirty="0" smtClean="0"/>
              <a:t> у </a:t>
            </a:r>
            <a:r>
              <a:rPr lang="en-GB" dirty="0" err="1" smtClean="0"/>
              <a:t>земљу</a:t>
            </a:r>
            <a:r>
              <a:rPr lang="en-GB" dirty="0" smtClean="0"/>
              <a:t> (</a:t>
            </a:r>
            <a:r>
              <a:rPr lang="en-GB" dirty="0" err="1" smtClean="0"/>
              <a:t>доказивање</a:t>
            </a:r>
            <a:r>
              <a:rPr lang="en-GB" dirty="0" smtClean="0"/>
              <a:t> </a:t>
            </a:r>
            <a:r>
              <a:rPr lang="en-GB" dirty="0" err="1" smtClean="0"/>
              <a:t>афлатоксина</a:t>
            </a:r>
            <a:r>
              <a:rPr lang="en-GB" dirty="0" smtClean="0"/>
              <a:t>);</a:t>
            </a:r>
            <a:endParaRPr lang="en-US" dirty="0" smtClean="0"/>
          </a:p>
          <a:p>
            <a:pPr lvl="0"/>
            <a:r>
              <a:rPr lang="en-GB" dirty="0" err="1" smtClean="0"/>
              <a:t>Да</a:t>
            </a:r>
            <a:r>
              <a:rPr lang="en-GB" dirty="0" smtClean="0"/>
              <a:t> </a:t>
            </a:r>
            <a:r>
              <a:rPr lang="en-GB" dirty="0" err="1" smtClean="0"/>
              <a:t>ли</a:t>
            </a:r>
            <a:r>
              <a:rPr lang="en-GB" dirty="0" smtClean="0"/>
              <a:t> </a:t>
            </a:r>
            <a:r>
              <a:rPr lang="en-GB" dirty="0" err="1" smtClean="0"/>
              <a:t>је</a:t>
            </a:r>
            <a:r>
              <a:rPr lang="en-GB" dirty="0" smtClean="0"/>
              <a:t> </a:t>
            </a:r>
            <a:r>
              <a:rPr lang="en-GB" dirty="0" err="1" smtClean="0"/>
              <a:t>оптужена</a:t>
            </a:r>
            <a:r>
              <a:rPr lang="en-GB" dirty="0" smtClean="0"/>
              <a:t> </a:t>
            </a:r>
            <a:r>
              <a:rPr lang="en-GB" dirty="0" err="1" smtClean="0"/>
              <a:t>супруга</a:t>
            </a:r>
            <a:r>
              <a:rPr lang="en-GB" dirty="0" smtClean="0"/>
              <a:t> (</a:t>
            </a:r>
            <a:r>
              <a:rPr lang="en-GB" dirty="0" err="1" smtClean="0"/>
              <a:t>удовица</a:t>
            </a:r>
            <a:r>
              <a:rPr lang="en-GB" dirty="0" smtClean="0"/>
              <a:t>) </a:t>
            </a:r>
            <a:r>
              <a:rPr lang="en-GB" dirty="0" err="1" smtClean="0"/>
              <a:t>отровала</a:t>
            </a:r>
            <a:r>
              <a:rPr lang="en-GB" dirty="0" smtClean="0"/>
              <a:t> </a:t>
            </a:r>
            <a:r>
              <a:rPr lang="en-GB" dirty="0" err="1" smtClean="0"/>
              <a:t>свога</a:t>
            </a:r>
            <a:r>
              <a:rPr lang="en-GB" dirty="0" smtClean="0"/>
              <a:t> </a:t>
            </a:r>
            <a:r>
              <a:rPr lang="en-GB" dirty="0" err="1" smtClean="0"/>
              <a:t>мужа</a:t>
            </a:r>
            <a:r>
              <a:rPr lang="en-GB" dirty="0" smtClean="0"/>
              <a:t> (</a:t>
            </a:r>
            <a:r>
              <a:rPr lang="en-GB" dirty="0" err="1" smtClean="0"/>
              <a:t>анализа</a:t>
            </a:r>
            <a:r>
              <a:rPr lang="en-GB" dirty="0" smtClean="0"/>
              <a:t> </a:t>
            </a:r>
            <a:r>
              <a:rPr lang="en-GB" dirty="0" err="1" smtClean="0"/>
              <a:t>садржаја</a:t>
            </a:r>
            <a:r>
              <a:rPr lang="en-GB" dirty="0" smtClean="0"/>
              <a:t> </a:t>
            </a:r>
            <a:r>
              <a:rPr lang="en-GB" dirty="0" err="1" smtClean="0"/>
              <a:t>желуца</a:t>
            </a:r>
            <a:r>
              <a:rPr lang="en-GB" dirty="0" smtClean="0"/>
              <a:t> </a:t>
            </a:r>
            <a:r>
              <a:rPr lang="en-GB" dirty="0" err="1" smtClean="0"/>
              <a:t>покојника</a:t>
            </a:r>
            <a:r>
              <a:rPr lang="en-GB" dirty="0" smtClean="0"/>
              <a:t>);</a:t>
            </a:r>
            <a:endParaRPr lang="en-US" dirty="0" smtClean="0"/>
          </a:p>
          <a:p>
            <a:pPr lvl="0"/>
            <a:r>
              <a:rPr lang="en-GB" dirty="0" err="1" smtClean="0"/>
              <a:t>Да</a:t>
            </a:r>
            <a:r>
              <a:rPr lang="en-GB" dirty="0" smtClean="0"/>
              <a:t> </a:t>
            </a:r>
            <a:r>
              <a:rPr lang="en-GB" dirty="0" err="1" smtClean="0"/>
              <a:t>ли</a:t>
            </a:r>
            <a:r>
              <a:rPr lang="en-GB" dirty="0" smtClean="0"/>
              <a:t> </a:t>
            </a:r>
            <a:r>
              <a:rPr lang="en-GB" dirty="0" err="1" smtClean="0"/>
              <a:t>је</a:t>
            </a:r>
            <a:r>
              <a:rPr lang="en-GB" dirty="0" smtClean="0"/>
              <a:t> </a:t>
            </a:r>
            <a:r>
              <a:rPr lang="en-GB" dirty="0" err="1" smtClean="0"/>
              <a:t>оптужени</a:t>
            </a:r>
            <a:r>
              <a:rPr lang="en-GB" dirty="0" smtClean="0"/>
              <a:t> </a:t>
            </a:r>
            <a:r>
              <a:rPr lang="en-GB" dirty="0" err="1" smtClean="0"/>
              <a:t>извршио</a:t>
            </a:r>
            <a:r>
              <a:rPr lang="en-GB" dirty="0" smtClean="0"/>
              <a:t> </a:t>
            </a:r>
            <a:r>
              <a:rPr lang="en-GB" dirty="0" err="1" smtClean="0"/>
              <a:t>силовање</a:t>
            </a:r>
            <a:r>
              <a:rPr lang="en-GB" dirty="0" smtClean="0"/>
              <a:t> (</a:t>
            </a:r>
            <a:r>
              <a:rPr lang="en-GB" dirty="0" err="1" smtClean="0"/>
              <a:t>утврђивање</a:t>
            </a:r>
            <a:r>
              <a:rPr lang="en-GB" dirty="0" smtClean="0"/>
              <a:t> </a:t>
            </a:r>
            <a:r>
              <a:rPr lang="en-GB" dirty="0" err="1" smtClean="0"/>
              <a:t>идентичности</a:t>
            </a:r>
            <a:r>
              <a:rPr lang="en-GB" dirty="0" smtClean="0"/>
              <a:t> ДНК </a:t>
            </a:r>
            <a:r>
              <a:rPr lang="en-GB" dirty="0" err="1" smtClean="0"/>
              <a:t>оптуженог</a:t>
            </a:r>
            <a:r>
              <a:rPr lang="en-GB" dirty="0" smtClean="0"/>
              <a:t> и ДНК </a:t>
            </a:r>
            <a:r>
              <a:rPr lang="en-GB" dirty="0" err="1" smtClean="0"/>
              <a:t>нађене</a:t>
            </a:r>
            <a:r>
              <a:rPr lang="en-GB" dirty="0" smtClean="0"/>
              <a:t> у </a:t>
            </a:r>
            <a:r>
              <a:rPr lang="en-GB" dirty="0" err="1" smtClean="0"/>
              <a:t>сперми</a:t>
            </a:r>
            <a:r>
              <a:rPr lang="en-GB" dirty="0" smtClean="0"/>
              <a:t> </a:t>
            </a:r>
            <a:r>
              <a:rPr lang="en-GB" dirty="0" err="1" smtClean="0"/>
              <a:t>на</a:t>
            </a:r>
            <a:r>
              <a:rPr lang="en-GB" dirty="0" smtClean="0"/>
              <a:t> </a:t>
            </a:r>
            <a:r>
              <a:rPr lang="en-GB" dirty="0" err="1" smtClean="0"/>
              <a:t>месту</a:t>
            </a:r>
            <a:r>
              <a:rPr lang="en-GB" dirty="0" smtClean="0"/>
              <a:t> </a:t>
            </a:r>
            <a:r>
              <a:rPr lang="en-GB" dirty="0" err="1" smtClean="0"/>
              <a:t>злочина</a:t>
            </a:r>
            <a:r>
              <a:rPr lang="en-GB" dirty="0" smtClean="0"/>
              <a:t>);</a:t>
            </a:r>
            <a:endParaRPr lang="en-US" dirty="0" smtClean="0"/>
          </a:p>
          <a:p>
            <a:pPr lvl="0"/>
            <a:r>
              <a:rPr lang="sr-Cyrl-CS" dirty="0" smtClean="0"/>
              <a:t>Да ли је пожар подметнут (доказивање трагова бензина на жгаришту);</a:t>
            </a:r>
            <a:endParaRPr lang="en-US" dirty="0" smtClean="0"/>
          </a:p>
          <a:p>
            <a:pPr lvl="0"/>
            <a:r>
              <a:rPr lang="sr-Cyrl-CS" dirty="0" smtClean="0"/>
              <a:t>Да ли је спортиста имао допинг </a:t>
            </a:r>
            <a:r>
              <a:rPr lang="en-GB" dirty="0" smtClean="0"/>
              <a:t>и </a:t>
            </a:r>
            <a:r>
              <a:rPr lang="en-GB" dirty="0" err="1" smtClean="0"/>
              <a:t>да</a:t>
            </a:r>
            <a:r>
              <a:rPr lang="en-GB" dirty="0" smtClean="0"/>
              <a:t> </a:t>
            </a:r>
            <a:r>
              <a:rPr lang="en-GB" dirty="0" err="1" smtClean="0"/>
              <a:t>ли</a:t>
            </a:r>
            <a:r>
              <a:rPr lang="en-GB" dirty="0" smtClean="0"/>
              <a:t> </a:t>
            </a:r>
            <a:r>
              <a:rPr lang="en-GB" dirty="0" err="1" smtClean="0"/>
              <a:t>му</a:t>
            </a:r>
            <a:r>
              <a:rPr lang="en-GB" dirty="0" smtClean="0"/>
              <a:t> </a:t>
            </a:r>
            <a:r>
              <a:rPr lang="en-GB" dirty="0" err="1" smtClean="0"/>
              <a:t>треба</a:t>
            </a:r>
            <a:r>
              <a:rPr lang="en-GB" dirty="0" smtClean="0"/>
              <a:t> </a:t>
            </a:r>
            <a:r>
              <a:rPr lang="en-GB" dirty="0" err="1" smtClean="0"/>
              <a:t>одузети</a:t>
            </a:r>
            <a:r>
              <a:rPr lang="en-GB" dirty="0" smtClean="0"/>
              <a:t> </a:t>
            </a:r>
            <a:r>
              <a:rPr lang="en-GB" dirty="0" err="1" smtClean="0"/>
              <a:t>медаљу</a:t>
            </a:r>
            <a:r>
              <a:rPr lang="en-GB" dirty="0" smtClean="0"/>
              <a:t> (</a:t>
            </a:r>
            <a:r>
              <a:rPr lang="en-GB" dirty="0" err="1" smtClean="0"/>
              <a:t>доказивање</a:t>
            </a:r>
            <a:r>
              <a:rPr lang="en-GB" dirty="0" smtClean="0"/>
              <a:t> </a:t>
            </a:r>
            <a:r>
              <a:rPr lang="en-GB" dirty="0" err="1" smtClean="0"/>
              <a:t>трагова</a:t>
            </a:r>
            <a:r>
              <a:rPr lang="en-GB" dirty="0" smtClean="0"/>
              <a:t> </a:t>
            </a:r>
            <a:r>
              <a:rPr lang="en-GB" dirty="0" err="1" smtClean="0"/>
              <a:t>анаболика</a:t>
            </a:r>
            <a:r>
              <a:rPr lang="en-GB" dirty="0" smtClean="0"/>
              <a:t> у </a:t>
            </a:r>
            <a:r>
              <a:rPr lang="en-GB" dirty="0" err="1" smtClean="0"/>
              <a:t>мокраћи</a:t>
            </a:r>
            <a:r>
              <a:rPr lang="en-GB" dirty="0" smtClean="0"/>
              <a:t>);</a:t>
            </a:r>
            <a:endParaRPr lang="en-US" dirty="0" smtClean="0"/>
          </a:p>
          <a:p>
            <a:pPr lvl="0"/>
            <a:r>
              <a:rPr lang="sr-Cyrl-CS" dirty="0" smtClean="0"/>
              <a:t>Да ли је анализа коју је урадио неки други хемичар и закључци који су из ње изведени прихватљиви и научно оправдани (супервештачење)</a:t>
            </a:r>
            <a:endParaRPr lang="en-US" dirty="0" smtClean="0"/>
          </a:p>
          <a:p>
            <a:endParaRPr lang="sr-Latn-C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 </a:t>
            </a:r>
            <a:r>
              <a:rPr lang="en-US" dirty="0" smtClean="0"/>
              <a:t>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0A5-9A32-4CA5-B806-7ACACA1BD03D}" type="slidenum">
              <a:rPr lang="en-US"/>
              <a:pPr/>
              <a:t>5</a:t>
            </a:fld>
            <a:endParaRPr lang="en-US"/>
          </a:p>
        </p:txBody>
      </p:sp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 smtClean="0"/>
              <a:t>Пример 1</a:t>
            </a:r>
            <a:r>
              <a:rPr lang="sr-Cyrl-CS" smtClean="0"/>
              <a:t>.</a:t>
            </a:r>
            <a:endParaRPr lang="sr-Latn-CS"/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3417"/>
            <a:ext cx="8229600" cy="4725988"/>
          </a:xfrm>
        </p:spPr>
        <p:txBody>
          <a:bodyPr/>
          <a:lstStyle/>
          <a:p>
            <a:r>
              <a:rPr lang="sr-Cyrl-CS" smtClean="0"/>
              <a:t>Извршена је анализа 10 узорака руде никла са различитих локалитета једног будућег рудника</a:t>
            </a:r>
          </a:p>
          <a:p>
            <a:r>
              <a:rPr lang="sr-Cyrl-CS" smtClean="0"/>
              <a:t>Нађено је да у узорцима руде има </a:t>
            </a:r>
          </a:p>
          <a:p>
            <a:pPr lvl="1"/>
            <a:r>
              <a:rPr lang="sr-Cyrl-CS" smtClean="0"/>
              <a:t>4,0%, 3,7%, 2,7%, 2,6%, 2,6%, 2,6%, 2,5%, 0,9%, 0,9%, 0,3% никла</a:t>
            </a:r>
            <a:endParaRPr lang="sr-Latn-CS" smtClean="0"/>
          </a:p>
          <a:p>
            <a:r>
              <a:rPr lang="sr-Cyrl-CS" smtClean="0"/>
              <a:t>Средња вредност ових 10 мерења је 2,3%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2ED9-9CD5-4835-9189-D23034442710}" type="slidenum">
              <a:rPr lang="en-US"/>
              <a:pPr/>
              <a:t>6</a:t>
            </a:fld>
            <a:endParaRPr lang="en-US"/>
          </a:p>
        </p:txBody>
      </p:sp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 smtClean="0"/>
              <a:t>Пример 1</a:t>
            </a:r>
            <a:r>
              <a:rPr lang="sr-Cyrl-CS" smtClean="0"/>
              <a:t>.</a:t>
            </a:r>
            <a:endParaRPr lang="sr-Latn-CS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mtClean="0"/>
              <a:t>Инвеститор ће донети одлуку о отварању рудника само ако </a:t>
            </a:r>
          </a:p>
          <a:p>
            <a:pPr lvl="1"/>
            <a:r>
              <a:rPr lang="sr-Cyrl-CS" smtClean="0"/>
              <a:t>буде сигуран да у руди има (у просеку) више од 2% никла</a:t>
            </a:r>
          </a:p>
          <a:p>
            <a:r>
              <a:rPr lang="sr-Cyrl-CS" smtClean="0"/>
              <a:t>Шта се може закључити из наведених резултата?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82A7-F2D1-45D9-AAF5-FBF6BCDA63EF}" type="slidenum">
              <a:rPr lang="en-US"/>
              <a:pPr/>
              <a:t>7</a:t>
            </a:fld>
            <a:endParaRPr lang="en-US"/>
          </a:p>
        </p:txBody>
      </p:sp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 smtClean="0"/>
              <a:t>Пример 1</a:t>
            </a:r>
            <a:r>
              <a:rPr lang="sr-Cyrl-CS" smtClean="0"/>
              <a:t>.</a:t>
            </a:r>
            <a:endParaRPr lang="sr-Latn-CS"/>
          </a:p>
        </p:txBody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mtClean="0"/>
              <a:t>Инвеститора треба упозорити да се на основу извршених анализа</a:t>
            </a:r>
          </a:p>
          <a:p>
            <a:pPr lvl="1"/>
            <a:r>
              <a:rPr lang="sr-Cyrl-CS" smtClean="0"/>
              <a:t>не може закључити да руда садржи довољну количину метала</a:t>
            </a:r>
          </a:p>
          <a:p>
            <a:r>
              <a:rPr lang="sr-Cyrl-CS" smtClean="0"/>
              <a:t>Можемо једино са 95-процентном вероватноће тврдити </a:t>
            </a:r>
          </a:p>
          <a:p>
            <a:pPr lvl="1"/>
            <a:r>
              <a:rPr lang="sr-Cyrl-CS" smtClean="0"/>
              <a:t>да садржај никла у руди прелази 1,4%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 </a:t>
            </a:r>
            <a:r>
              <a:rPr lang="en-US" dirty="0" smtClean="0"/>
              <a:t>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7695-60A2-4A00-AA16-C16B9525D231}" type="slidenum">
              <a:rPr lang="en-US"/>
              <a:pPr/>
              <a:t>8</a:t>
            </a:fld>
            <a:endParaRPr lang="en-US"/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Уводна разматрања</a:t>
            </a:r>
            <a:endParaRPr lang="sr-Latn-CS"/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smtClean="0"/>
              <a:t>Свако мерење има карактер случајног догађаја </a:t>
            </a:r>
            <a:endParaRPr lang="en-US" smtClean="0"/>
          </a:p>
          <a:p>
            <a:r>
              <a:rPr lang="sr-Cyrl-CS" smtClean="0"/>
              <a:t>Неко мерење или нека појава има више могућих исхода</a:t>
            </a:r>
          </a:p>
          <a:p>
            <a:r>
              <a:rPr lang="sr-Cyrl-CS" smtClean="0"/>
              <a:t>Приликом једног конкретног извођења тог експеримента реализоваће се један одређени исход</a:t>
            </a:r>
          </a:p>
          <a:p>
            <a:r>
              <a:rPr lang="sr-Cyrl-CS" smtClean="0"/>
              <a:t>Тај исход можемо сматрати случајним догађајем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Предавање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</a:t>
            </a:r>
            <a:r>
              <a:rPr lang="sr-Latn-RS" dirty="0" smtClean="0"/>
              <a:t>13</a:t>
            </a:r>
            <a:r>
              <a:rPr lang="en-US" dirty="0" smtClean="0"/>
              <a:t>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6DAB-5B6D-43FB-BE6C-1B374776B305}" type="slidenum">
              <a:rPr lang="en-US"/>
              <a:pPr/>
              <a:t>9</a:t>
            </a:fld>
            <a:endParaRPr lang="en-US"/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Уводна разматрања</a:t>
            </a:r>
            <a:endParaRPr lang="sr-Latn-CS"/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mtClean="0"/>
              <a:t>Случајним називамо појаве које се могу</a:t>
            </a:r>
          </a:p>
          <a:p>
            <a:pPr lvl="1"/>
            <a:r>
              <a:rPr lang="sr-Cyrl-CS" smtClean="0"/>
              <a:t>остварити на више различитих начина, или</a:t>
            </a:r>
          </a:p>
          <a:p>
            <a:pPr lvl="1"/>
            <a:r>
              <a:rPr lang="sr-Cyrl-CS" smtClean="0"/>
              <a:t>процесе који могу тећи у више узастопних праваца, </a:t>
            </a:r>
          </a:p>
          <a:p>
            <a:pPr lvl="1"/>
            <a:r>
              <a:rPr lang="sr-Cyrl-CS" smtClean="0"/>
              <a:t>и чији исход (пре него што се догодио) не можемо у потпуности предвидети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ejt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Templejt</Template>
  <TotalTime>231</TotalTime>
  <Words>2236</Words>
  <Application>Microsoft Office PowerPoint</Application>
  <PresentationFormat>On-screen Show (4:3)</PresentationFormat>
  <Paragraphs>367</Paragraphs>
  <Slides>36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Templejt</vt:lpstr>
      <vt:lpstr>Equation</vt:lpstr>
      <vt:lpstr>ИНТЕГРИСАНЕ АКАДЕМСКЕ  СТУДИЈЕ ФАРМАЦИЈЕ  И16 ОБРАДА РЕЗУЛТАТА МЕРЕЊА </vt:lpstr>
      <vt:lpstr>Циљ предмета </vt:lpstr>
      <vt:lpstr>Уводна разматрања</vt:lpstr>
      <vt:lpstr>Уводна разматрања</vt:lpstr>
      <vt:lpstr>Пример 1.</vt:lpstr>
      <vt:lpstr>Пример 1.</vt:lpstr>
      <vt:lpstr>Пример 1.</vt:lpstr>
      <vt:lpstr>Уводна разматрања</vt:lpstr>
      <vt:lpstr>Уводна разматрања</vt:lpstr>
      <vt:lpstr>Случајна променљива</vt:lpstr>
      <vt:lpstr>Случајна променљива</vt:lpstr>
      <vt:lpstr>Случајна променљива</vt:lpstr>
      <vt:lpstr>Случајна променљива</vt:lpstr>
      <vt:lpstr>Случајна променљива</vt:lpstr>
      <vt:lpstr>Пример 2. </vt:lpstr>
      <vt:lpstr>Пример 2. </vt:lpstr>
      <vt:lpstr>Случајна променљива</vt:lpstr>
      <vt:lpstr>Пример 3.</vt:lpstr>
      <vt:lpstr>Квантитативне карактеристике</vt:lpstr>
      <vt:lpstr>Дискретне променљиве</vt:lpstr>
      <vt:lpstr>Непрекидне променљиве</vt:lpstr>
      <vt:lpstr>Грешке при мерењу</vt:lpstr>
      <vt:lpstr>Грубе грешке</vt:lpstr>
      <vt:lpstr>Систематске грешке</vt:lpstr>
      <vt:lpstr>Систематске грешке</vt:lpstr>
      <vt:lpstr>Случајне грешке</vt:lpstr>
      <vt:lpstr>Апсолутна грешка</vt:lpstr>
      <vt:lpstr>Релативна грешка</vt:lpstr>
      <vt:lpstr>Систематске грешке</vt:lpstr>
      <vt:lpstr>Случајне грешке</vt:lpstr>
      <vt:lpstr>Прва група узрока</vt:lpstr>
      <vt:lpstr>Друга група узрока</vt:lpstr>
      <vt:lpstr>Друга група узрока</vt:lpstr>
      <vt:lpstr>Трећа група узрока</vt:lpstr>
      <vt:lpstr>Трећа група узрока</vt:lpstr>
      <vt:lpstr>Пример 2.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 POINT</dc:title>
  <dc:creator>User</dc:creator>
  <cp:lastModifiedBy>Ksenija</cp:lastModifiedBy>
  <cp:revision>70</cp:revision>
  <dcterms:created xsi:type="dcterms:W3CDTF">2016-10-04T17:02:58Z</dcterms:created>
  <dcterms:modified xsi:type="dcterms:W3CDTF">2019-08-03T17:46:51Z</dcterms:modified>
</cp:coreProperties>
</file>